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92266"/>
            <a:ext cx="6577492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half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frequencies are obtained by setting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푍</a:t>
            </a:r>
            <a:r>
              <a:rPr sz="1400" spc="74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√2푅</a:t>
            </a:r>
            <a:r>
              <a:rPr sz="1400" spc="64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writing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5317" y="16316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83462"/>
            <a:ext cx="2253790" cy="485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PUVGJK+Cambria Math"/>
                <a:cs typeface="PUVGJK+Cambria Math"/>
              </a:rPr>
              <a:t>ꢀ푅</a:t>
            </a:r>
            <a:r>
              <a:rPr sz="1500" baseline="29999">
                <a:solidFill>
                  <a:srgbClr val="000000"/>
                </a:solidFill>
                <a:latin typeface="PUVGJK+Cambria Math"/>
                <a:cs typeface="PUVGJK+Cambria Math"/>
              </a:rPr>
              <a:t>ꢁ</a:t>
            </a:r>
            <a:r>
              <a:rPr sz="1500" spc="26" baseline="29999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+ (휔퐿</a:t>
            </a:r>
            <a:r>
              <a:rPr sz="1400" spc="20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−</a:t>
            </a:r>
            <a:r>
              <a:rPr sz="1400" spc="1465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)</a:t>
            </a:r>
            <a:r>
              <a:rPr sz="1500" baseline="29999">
                <a:solidFill>
                  <a:srgbClr val="000000"/>
                </a:solidFill>
                <a:latin typeface="PUVGJK+Cambria Math"/>
                <a:cs typeface="PUVGJK+Cambria Math"/>
              </a:rPr>
              <a:t>ꢁ</a:t>
            </a:r>
            <a:r>
              <a:rPr sz="1500" spc="110" baseline="29999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√2푅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71590" y="1698101"/>
            <a:ext cx="890211" cy="1654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…(5.11)</a:t>
            </a:r>
          </a:p>
          <a:p>
            <a:pPr marL="13715" marR="0">
              <a:lnSpc>
                <a:spcPts val="1554"/>
              </a:lnSpc>
              <a:spcBef>
                <a:spcPts val="77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…(5.12)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98930" y="1826717"/>
            <a:ext cx="3697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ꢂ퐶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152386"/>
            <a:ext cx="203385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Solving for </a:t>
            </a:r>
            <a:r>
              <a:rPr sz="1400" spc="28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obtain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975338"/>
            <a:ext cx="22409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(5.5)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(5.12),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4332087"/>
            <a:ext cx="1196631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400" spc="717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  <a:r>
              <a:rPr sz="1400" spc="1010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400" spc="295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</a:p>
          <a:p>
            <a:pPr marL="894841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60921" y="4342622"/>
            <a:ext cx="8764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83284" y="4362567"/>
            <a:ext cx="3838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√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0559" y="44178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25600" y="44178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699371"/>
            <a:ext cx="7455998" cy="71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showing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geometric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half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‐</a:t>
            </a:r>
            <a:r>
              <a:rPr sz="1400" spc="79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frequencies.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400" spc="751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400" spc="790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symmetrical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21205" y="50244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03373" y="50244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ꢁ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99147" y="50244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186918"/>
            <a:ext cx="50059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 the frequency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 generally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symmetrical.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5540619"/>
            <a:ext cx="7454484" cy="969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height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curve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3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5.2</a:t>
            </a:r>
            <a:r>
              <a:rPr sz="1400" spc="16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3">
                <a:solidFill>
                  <a:srgbClr val="000000"/>
                </a:solidFill>
                <a:latin typeface="PUVGJK+Cambria Math"/>
                <a:cs typeface="PUVGJK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width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curve</a:t>
            </a:r>
          </a:p>
          <a:p>
            <a:pPr marL="0" marR="0">
              <a:lnSpc>
                <a:spcPts val="1645"/>
              </a:lnSpc>
              <a:spcBef>
                <a:spcPts val="31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depends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width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curve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depends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bandwidth</a:t>
            </a:r>
            <a:r>
              <a:rPr sz="1400" i="1" spc="18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푩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22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defined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difference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frequencies,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6401933"/>
            <a:ext cx="123930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퐵</a:t>
            </a:r>
            <a:r>
              <a:rPr sz="1400" spc="11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PUVGJK+Cambria Math"/>
                <a:cs typeface="PUVGJK+Cambria Math"/>
              </a:rPr>
              <a:t>ꢁ</a:t>
            </a:r>
            <a:r>
              <a:rPr sz="1500" spc="26" baseline="-20571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− </a:t>
            </a:r>
            <a:r>
              <a:rPr sz="1400" spc="-31">
                <a:solidFill>
                  <a:srgbClr val="000000"/>
                </a:solidFill>
                <a:latin typeface="PUVGJK+Cambria Math"/>
                <a:cs typeface="PUVGJK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PUVGJK+Cambria Math"/>
                <a:cs typeface="PUVGJK+Cambria Math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11214" y="6412468"/>
            <a:ext cx="8764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…(5.14)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775180"/>
            <a:ext cx="7456367" cy="1189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“sharpness”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quantitatively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7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quality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factor</a:t>
            </a:r>
            <a:r>
              <a:rPr sz="1400" i="1" spc="15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푄</a:t>
            </a:r>
            <a:r>
              <a:rPr sz="1400" spc="197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(dimensionless).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resonance,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reactive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oscillates</a:t>
            </a:r>
          </a:p>
          <a:p>
            <a:pPr marL="0" marR="0">
              <a:lnSpc>
                <a:spcPts val="1554"/>
              </a:lnSpc>
              <a:spcBef>
                <a:spcPts val="2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capacitor.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relates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peak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energy dissipated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per cycle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oscillation: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967738" y="7848676"/>
            <a:ext cx="239026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푃푒푎푘</a:t>
            </a:r>
            <a:r>
              <a:rPr sz="1000" spc="33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푒푛푒푟푔푦</a:t>
            </a:r>
            <a:r>
              <a:rPr sz="1000" spc="40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푠푡표푟푒푑</a:t>
            </a:r>
            <a:r>
              <a:rPr sz="1000" spc="4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푖푛</a:t>
            </a:r>
            <a:r>
              <a:rPr sz="1000" spc="20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푡ℎ푒</a:t>
            </a:r>
            <a:r>
              <a:rPr sz="1000" spc="25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푐푖푟푐푢푖푡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7904597"/>
            <a:ext cx="8283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2휋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365494" y="7915132"/>
            <a:ext cx="905452" cy="1580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5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…(5.15)</a:t>
            </a:r>
          </a:p>
          <a:p>
            <a:pPr marL="0" marR="0">
              <a:lnSpc>
                <a:spcPts val="1554"/>
              </a:lnSpc>
              <a:spcBef>
                <a:spcPts val="287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…(5.16)</a:t>
            </a:r>
          </a:p>
          <a:p>
            <a:pPr marL="12191" marR="0">
              <a:lnSpc>
                <a:spcPts val="1554"/>
              </a:lnSpc>
              <a:spcBef>
                <a:spcPts val="270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…(5.17)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35684" y="8043749"/>
            <a:ext cx="430305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퐸푛푒푟푔푦</a:t>
            </a:r>
            <a:r>
              <a:rPr sz="1000" spc="37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푑푖푠푠푖푝푎푡푒푑</a:t>
            </a:r>
            <a:r>
              <a:rPr sz="1000" spc="4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푏푦</a:t>
            </a:r>
            <a:r>
              <a:rPr sz="1000" spc="20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푡ℎ푒</a:t>
            </a:r>
            <a:r>
              <a:rPr sz="1000" spc="14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푐푖푟푐푢푖푡</a:t>
            </a:r>
            <a:r>
              <a:rPr sz="1000" spc="47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푖푛</a:t>
            </a:r>
            <a:r>
              <a:rPr sz="1000" spc="20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표푛푒</a:t>
            </a:r>
            <a:r>
              <a:rPr sz="1000" spc="31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푝푒푟푖표푑</a:t>
            </a:r>
            <a:r>
              <a:rPr sz="1000" spc="43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푎푡</a:t>
            </a:r>
            <a:r>
              <a:rPr sz="1000" spc="3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푟푒푠표푛푎푛푐푒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73961" y="8338570"/>
            <a:ext cx="213126" cy="4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UVGJK+Cambria Math"/>
                <a:cs typeface="PUVGJK+Cambria Math"/>
              </a:rPr>
              <a:t>ꢃ</a:t>
            </a:r>
          </a:p>
          <a:p>
            <a:pPr marL="0" marR="0">
              <a:lnSpc>
                <a:spcPts val="937"/>
              </a:lnSpc>
              <a:spcBef>
                <a:spcPts val="153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UVGJK+Cambria Math"/>
                <a:cs typeface="PUVGJK+Cambria Math"/>
              </a:rPr>
              <a:t>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34922" y="8366003"/>
            <a:ext cx="377718" cy="362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28">
                <a:solidFill>
                  <a:srgbClr val="000000"/>
                </a:solidFill>
                <a:latin typeface="PUVGJK+Cambria Math"/>
                <a:cs typeface="PUVGJK+Cambria Math"/>
              </a:rPr>
              <a:t>ꢅ퐼</a:t>
            </a:r>
            <a:r>
              <a:rPr sz="1200" baseline="37199">
                <a:solidFill>
                  <a:srgbClr val="000000"/>
                </a:solidFill>
                <a:latin typeface="PUVGJK+Cambria Math"/>
                <a:cs typeface="PUVGJK+Cambria Math"/>
              </a:rPr>
              <a:t>ꢄ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46045" y="8417510"/>
            <a:ext cx="500848" cy="32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PUVGJK+Cambria Math"/>
                <a:cs typeface="PUVGJK+Cambria Math"/>
              </a:rPr>
              <a:t>ꢁꢈ푓</a:t>
            </a:r>
            <a:r>
              <a:rPr sz="800" spc="40">
                <a:solidFill>
                  <a:srgbClr val="000000"/>
                </a:solidFill>
                <a:latin typeface="PUVGJK+Cambria Math"/>
                <a:cs typeface="PUVGJK+Cambria Math"/>
              </a:rPr>
              <a:t>ꢇ</a:t>
            </a:r>
            <a:r>
              <a:rPr sz="1500" baseline="25499">
                <a:solidFill>
                  <a:srgbClr val="000000"/>
                </a:solidFill>
                <a:latin typeface="PUVGJK+Cambria Math"/>
                <a:cs typeface="PUVGJK+Cambria Math"/>
              </a:rPr>
              <a:t>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473430"/>
            <a:ext cx="9807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푄</a:t>
            </a:r>
            <a:r>
              <a:rPr sz="1400" spc="12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2휋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63166" y="847343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286510" y="8574791"/>
            <a:ext cx="213126" cy="411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UVGJK+Cambria Math"/>
                <a:cs typeface="PUVGJK+Cambria Math"/>
              </a:rPr>
              <a:t>ꢃ</a:t>
            </a:r>
          </a:p>
          <a:p>
            <a:pPr marL="0" marR="0">
              <a:lnSpc>
                <a:spcPts val="937"/>
              </a:lnSpc>
              <a:spcBef>
                <a:spcPts val="153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PUVGJK+Cambria Math"/>
                <a:cs typeface="PUVGJK+Cambria Math"/>
              </a:rPr>
              <a:t>ꢄ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47469" y="8611367"/>
            <a:ext cx="756587" cy="3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28">
                <a:solidFill>
                  <a:srgbClr val="000000"/>
                </a:solidFill>
                <a:latin typeface="PUVGJK+Cambria Math"/>
                <a:cs typeface="PUVGJK+Cambria Math"/>
              </a:rPr>
              <a:t>퐼</a:t>
            </a:r>
            <a:r>
              <a:rPr sz="1200" spc="40" baseline="30000">
                <a:solidFill>
                  <a:srgbClr val="000000"/>
                </a:solidFill>
                <a:latin typeface="PUVGJK+Cambria Math"/>
                <a:cs typeface="PUVGJK+Cambria Math"/>
              </a:rPr>
              <a:t>ꢄ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ꢆ(1/푓</a:t>
            </a:r>
            <a:r>
              <a:rPr sz="1200" spc="40" baseline="-20922">
                <a:solidFill>
                  <a:srgbClr val="000000"/>
                </a:solidFill>
                <a:latin typeface="PUVGJK+Cambria Math"/>
                <a:cs typeface="PUVGJK+Cambria Math"/>
              </a:rPr>
              <a:t>ꢇ</a:t>
            </a: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79014" y="861258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UVGJK+Cambria Math"/>
                <a:cs typeface="PUVGJK+Cambria Math"/>
              </a:rPr>
              <a:t>ꢆ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29944" y="8951289"/>
            <a:ext cx="45624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PUVGJK+Cambria Math"/>
                <a:cs typeface="PUVGJK+Cambria Math"/>
              </a:rPr>
              <a:t>ꢂ</a:t>
            </a:r>
            <a:r>
              <a:rPr sz="1050" spc="35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050">
                <a:solidFill>
                  <a:srgbClr val="000000"/>
                </a:solidFill>
                <a:latin typeface="PUVGJK+Cambria Math"/>
                <a:cs typeface="PUVGJK+Cambria Math"/>
              </a:rPr>
              <a:t>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573022" y="8951289"/>
            <a:ext cx="277623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PUVGJK+Cambria Math"/>
                <a:cs typeface="PUVGJK+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7116" y="8997546"/>
            <a:ext cx="1121791" cy="52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PUVGJK+Cambria Math"/>
                <a:cs typeface="PUVGJK+Cambria Math"/>
              </a:rPr>
              <a:t>푄</a:t>
            </a:r>
            <a:r>
              <a:rPr sz="1500" spc="134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5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  <a:r>
              <a:rPr sz="1500" spc="936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350" baseline="43999">
                <a:solidFill>
                  <a:srgbClr val="000000"/>
                </a:solidFill>
                <a:latin typeface="PUVGJK+Cambria Math"/>
                <a:cs typeface="PUVGJK+Cambria Math"/>
              </a:rPr>
              <a:t>ꢇ</a:t>
            </a:r>
            <a:r>
              <a:rPr sz="1350" spc="763" baseline="43999">
                <a:solidFill>
                  <a:srgbClr val="000000"/>
                </a:solidFill>
                <a:latin typeface="PUVGJK+Cambria Math"/>
                <a:cs typeface="PUVGJK+Cambria Math"/>
              </a:rPr>
              <a:t> </a:t>
            </a:r>
            <a:r>
              <a:rPr sz="1500">
                <a:solidFill>
                  <a:srgbClr val="000000"/>
                </a:solidFill>
                <a:latin typeface="PUVGJK+Cambria Math"/>
                <a:cs typeface="PUVGJK+Cambria Math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12240" y="9158553"/>
            <a:ext cx="288166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PUVGJK+Cambria Math"/>
                <a:cs typeface="PUVGJK+Cambria Math"/>
              </a:rPr>
              <a:t>ꢆ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435861" y="9158553"/>
            <a:ext cx="551818" cy="380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PUVGJK+Cambria Math"/>
                <a:cs typeface="PUVGJK+Cambria Math"/>
              </a:rPr>
              <a:t>ꢂ</a:t>
            </a:r>
            <a:r>
              <a:rPr sz="1350" spc="52" baseline="-20571">
                <a:solidFill>
                  <a:srgbClr val="000000"/>
                </a:solidFill>
                <a:latin typeface="PUVGJK+Cambria Math"/>
                <a:cs typeface="PUVGJK+Cambria Math"/>
              </a:rPr>
              <a:t>ꢇ</a:t>
            </a:r>
            <a:r>
              <a:rPr sz="1050">
                <a:solidFill>
                  <a:srgbClr val="000000"/>
                </a:solidFill>
                <a:latin typeface="PUVGJK+Cambria Math"/>
                <a:cs typeface="PUVGJK+Cambria Math"/>
              </a:rPr>
              <a:t>퐶ꢆ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9479086"/>
            <a:ext cx="745606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relationship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 i="1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00" i="1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(5.12) into Eq. (5.14)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utilizing Eq. (5.17).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7214" y="870705"/>
            <a:ext cx="116157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1293"/>
            <a:ext cx="4746560" cy="676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H.W.(8):</a:t>
            </a:r>
            <a:r>
              <a:rPr sz="1400" b="1" spc="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</a:p>
          <a:p>
            <a:pPr marL="0" marR="0">
              <a:lnSpc>
                <a:spcPts val="1554"/>
              </a:lnSpc>
              <a:spcBef>
                <a:spcPts val="1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60726" y="1758447"/>
            <a:ext cx="832787" cy="362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ퟏퟎ</a:t>
            </a:r>
            <a:r>
              <a:rPr sz="1200" spc="37" baseline="37200">
                <a:solidFill>
                  <a:srgbClr val="FF0000"/>
                </a:solidFill>
                <a:latin typeface="TURVGM+Cambria Math"/>
                <a:cs typeface="TURVGM+Cambria Math"/>
              </a:rPr>
              <a:t>ퟒ</a:t>
            </a: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(ퟐ+풋흎)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832346"/>
            <a:ext cx="161021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퐇(흎)</a:t>
            </a:r>
            <a:r>
              <a:rPr sz="1400" spc="68">
                <a:solidFill>
                  <a:srgbClr val="FF0000"/>
                </a:solidFill>
                <a:latin typeface="TURVGM+Cambria Math"/>
                <a:cs typeface="TURVGM+Cambria Math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11119" y="1848977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51557" y="1977593"/>
            <a:ext cx="125074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(ퟐퟎ+퐣훚)(ퟏퟎퟎ+퐣훚)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740517"/>
            <a:ext cx="4351827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H.W.(9):</a:t>
            </a:r>
            <a:r>
              <a:rPr sz="1400" b="1" spc="42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(ω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 Find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(ω 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53691" y="3135833"/>
            <a:ext cx="56903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ퟏퟎퟎ풋흎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185658"/>
            <a:ext cx="1616314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퐇(흎)</a:t>
            </a:r>
            <a:r>
              <a:rPr sz="1400" spc="64">
                <a:solidFill>
                  <a:srgbClr val="FF0000"/>
                </a:solidFill>
                <a:latin typeface="TURVGM+Cambria Math"/>
                <a:cs typeface="TURVGM+Cambria Math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30347" y="3202289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56129" y="3315975"/>
            <a:ext cx="1160260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(ퟏ+퐣훚)(ퟏퟎ+퐣훚)</a:t>
            </a:r>
            <a:r>
              <a:rPr sz="1200" baseline="30000">
                <a:solidFill>
                  <a:srgbClr val="FF0000"/>
                </a:solidFill>
                <a:latin typeface="TURVGM+Cambria Math"/>
                <a:cs typeface="TURVGM+Cambria Math"/>
              </a:rPr>
              <a:t>ퟐ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838178"/>
            <a:ext cx="405396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H.W.(10):</a:t>
            </a:r>
            <a:r>
              <a:rPr sz="1400" b="1" spc="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of a preamplifier. Find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86610" y="4644974"/>
            <a:ext cx="98556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ퟖퟒퟖퟖ(풔+ퟓퟎퟎ)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694799"/>
            <a:ext cx="155687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퐇(풔)</a:t>
            </a:r>
            <a:r>
              <a:rPr sz="1400" spc="54">
                <a:solidFill>
                  <a:srgbClr val="FF0000"/>
                </a:solidFill>
                <a:latin typeface="TURVGM+Cambria Math"/>
                <a:cs typeface="TURVGM+Cambria Math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70910" y="4711430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98217" y="4840046"/>
            <a:ext cx="116387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(퐬+ퟓퟎ)(퐬+ퟐퟏퟐퟐ)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106809"/>
            <a:ext cx="4209554" cy="675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H.W.(11):</a:t>
            </a:r>
            <a:r>
              <a:rPr sz="1400" b="1" spc="2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0" marR="0">
              <a:lnSpc>
                <a:spcPts val="1554"/>
              </a:lnSpc>
              <a:spcBef>
                <a:spcPts val="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Bode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51557" y="5718180"/>
            <a:ext cx="1799391" cy="362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ퟓ.ퟑퟑ×ퟏퟎ</a:t>
            </a:r>
            <a:r>
              <a:rPr sz="1200" spc="37" baseline="37199">
                <a:solidFill>
                  <a:srgbClr val="FF0000"/>
                </a:solidFill>
                <a:latin typeface="TURVGM+Cambria Math"/>
                <a:cs typeface="TURVGM+Cambria Math"/>
              </a:rPr>
              <a:t>ퟒ</a:t>
            </a: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(ퟏ+풋흎)(ퟏퟐퟎ+풋흎)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792079"/>
            <a:ext cx="1610218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퐇(흎)</a:t>
            </a:r>
            <a:r>
              <a:rPr sz="1400" spc="68">
                <a:solidFill>
                  <a:srgbClr val="FF0000"/>
                </a:solidFill>
                <a:latin typeface="TURVGM+Cambria Math"/>
                <a:cs typeface="TURVGM+Cambria Math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15563" y="5808710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07970" y="5922650"/>
            <a:ext cx="1236079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(ퟏퟎ+퐣훚)(ퟖퟎ+퐣훚)</a:t>
            </a:r>
            <a:r>
              <a:rPr sz="1200" baseline="30000">
                <a:solidFill>
                  <a:srgbClr val="FF0000"/>
                </a:solidFill>
                <a:latin typeface="TURVGM+Cambria Math"/>
                <a:cs typeface="TURVGM+Cambria Math"/>
              </a:rPr>
              <a:t>ퟐ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291212"/>
            <a:ext cx="4243244" cy="67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H.W.(12):</a:t>
            </a:r>
            <a:r>
              <a:rPr sz="1400" b="1" spc="27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0" marR="0">
              <a:lnSpc>
                <a:spcPts val="1554"/>
              </a:lnSpc>
              <a:spcBef>
                <a:spcPts val="1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Bode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239391" y="7167758"/>
            <a:ext cx="1433242" cy="362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ퟕ.ퟐ×ퟏퟎ</a:t>
            </a:r>
            <a:r>
              <a:rPr sz="1200" spc="37" baseline="37199">
                <a:solidFill>
                  <a:srgbClr val="FF0000"/>
                </a:solidFill>
                <a:latin typeface="TURVGM+Cambria Math"/>
                <a:cs typeface="TURVGM+Cambria Math"/>
              </a:rPr>
              <a:t>ퟓ</a:t>
            </a: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(풋흎)(ퟐퟎ+풋흎)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7241657"/>
            <a:ext cx="1610218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퐇(흎)</a:t>
            </a:r>
            <a:r>
              <a:rPr sz="1400" spc="68">
                <a:solidFill>
                  <a:srgbClr val="FF0000"/>
                </a:solidFill>
                <a:latin typeface="TURVGM+Cambria Math"/>
                <a:cs typeface="TURVGM+Cambria Math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051557" y="7258288"/>
            <a:ext cx="1945201" cy="543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-50571">
                <a:solidFill>
                  <a:srgbClr val="FF0000"/>
                </a:solidFill>
                <a:latin typeface="TURVGM+Cambria Math"/>
                <a:cs typeface="TURVGM+Cambria Math"/>
              </a:rPr>
              <a:t>(ퟒ+퐣훚)(ퟏퟎퟎ+퐣훚)(ퟔퟎퟎ+퐣훚)</a:t>
            </a:r>
            <a:r>
              <a:rPr sz="1200" spc="50" baseline="-50571">
                <a:solidFill>
                  <a:srgbClr val="FF0000"/>
                </a:solidFill>
                <a:latin typeface="TURVGM+Cambria Math"/>
                <a:cs typeface="TURVGM+Cambria Math"/>
              </a:rPr>
              <a:t>ퟐ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7643000"/>
            <a:ext cx="4232226" cy="67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H.W.(13):</a:t>
            </a:r>
            <a:r>
              <a:rPr sz="1400" b="1" spc="26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5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5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0" marR="0">
              <a:lnSpc>
                <a:spcPts val="1554"/>
              </a:lnSpc>
              <a:spcBef>
                <a:spcPts val="1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Bode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496947" y="8753099"/>
            <a:ext cx="1047103" cy="36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URVGM+Cambria Math"/>
                <a:cs typeface="TURVGM+Cambria Math"/>
              </a:rPr>
              <a:t>ퟐퟖퟖ(ퟏퟎퟎ+퐣훚)</a:t>
            </a:r>
            <a:r>
              <a:rPr sz="1200" baseline="37200">
                <a:solidFill>
                  <a:srgbClr val="FF0000"/>
                </a:solidFill>
                <a:latin typeface="TURVGM+Cambria Math"/>
                <a:cs typeface="TURVGM+Cambria Math"/>
              </a:rPr>
              <a:t>ퟐ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8826998"/>
            <a:ext cx="161021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퐇(흎)</a:t>
            </a:r>
            <a:r>
              <a:rPr sz="1400" spc="68">
                <a:solidFill>
                  <a:srgbClr val="FF0000"/>
                </a:solidFill>
                <a:latin typeface="TURVGM+Cambria Math"/>
                <a:cs typeface="TURVGM+Cambria Math"/>
              </a:rPr>
              <a:t> </a:t>
            </a:r>
            <a:r>
              <a:rPr sz="1400">
                <a:solidFill>
                  <a:srgbClr val="FF0000"/>
                </a:solidFill>
                <a:latin typeface="TURVGM+Cambria Math"/>
                <a:cs typeface="TURVGM+Cambria Math"/>
              </a:rPr>
              <a:t>=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051557" y="8843629"/>
            <a:ext cx="2084504" cy="543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-50571">
                <a:solidFill>
                  <a:srgbClr val="FF0000"/>
                </a:solidFill>
                <a:latin typeface="TURVGM+Cambria Math"/>
                <a:cs typeface="TURVGM+Cambria Math"/>
              </a:rPr>
              <a:t>퐣훚(ퟗퟎퟎ+퐣훚)[(퐣훚)</a:t>
            </a:r>
            <a:r>
              <a:rPr sz="1200" spc="37" baseline="-50571">
                <a:solidFill>
                  <a:srgbClr val="FF0000"/>
                </a:solidFill>
                <a:latin typeface="TURVGM+Cambria Math"/>
                <a:cs typeface="TURVGM+Cambria Math"/>
              </a:rPr>
              <a:t>ퟐ</a:t>
            </a:r>
            <a:r>
              <a:rPr sz="1500" baseline="-50571">
                <a:solidFill>
                  <a:srgbClr val="FF0000"/>
                </a:solidFill>
                <a:latin typeface="TURVGM+Cambria Math"/>
                <a:cs typeface="TURVGM+Cambria Math"/>
              </a:rPr>
              <a:t>+ퟒ풋흎+ퟒퟎퟎ]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9262678"/>
            <a:ext cx="7452375" cy="875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H.W.(14):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-91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 rad/s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 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20. Calculate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circuit. Let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22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8.796x10</a:t>
            </a:r>
            <a:r>
              <a:rPr sz="1350" b="1" baseline="35999">
                <a:solidFill>
                  <a:srgbClr val="FF0000"/>
                </a:solidFill>
                <a:latin typeface="Times New Roman"/>
                <a:cs typeface="Times New Roman"/>
              </a:rPr>
              <a:t>6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rad/s]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5372" y="1155013"/>
            <a:ext cx="288166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JQTHJS+Cambria Math"/>
                <a:cs typeface="JQTHJS+Cambria Math"/>
              </a:rPr>
              <a:t>푅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5224" y="1155013"/>
            <a:ext cx="308794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JQTHJS+Cambria Math"/>
                <a:cs typeface="JQTHJS+Cambria Math"/>
              </a:rPr>
              <a:t>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7116" y="1201270"/>
            <a:ext cx="2344925" cy="526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ct val="0"/>
              </a:spcBef>
              <a:spcAft>
                <a:spcPct val="0"/>
              </a:spcAft>
            </a:pPr>
            <a:r>
              <a:rPr sz="1500">
                <a:solidFill>
                  <a:srgbClr val="000000"/>
                </a:solidFill>
                <a:latin typeface="JQTHJS+Cambria Math"/>
                <a:cs typeface="JQTHJS+Cambria Math"/>
              </a:rPr>
              <a:t>퐵</a:t>
            </a:r>
            <a:r>
              <a:rPr sz="1500" spc="127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500">
                <a:solidFill>
                  <a:srgbClr val="000000"/>
                </a:solidFill>
                <a:latin typeface="JQTHJS+Cambria Math"/>
                <a:cs typeface="JQTHJS+Cambria Math"/>
              </a:rPr>
              <a:t>=</a:t>
            </a:r>
            <a:r>
              <a:rPr sz="1500" spc="1225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500">
                <a:solidFill>
                  <a:srgbClr val="000000"/>
                </a:solidFill>
                <a:latin typeface="JQTHJS+Cambria Math"/>
                <a:cs typeface="JQTHJS+Cambria Math"/>
              </a:rPr>
              <a:t>=</a:t>
            </a:r>
            <a:r>
              <a:rPr sz="1500" spc="936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900">
                <a:solidFill>
                  <a:srgbClr val="000000"/>
                </a:solidFill>
                <a:latin typeface="JQTHJS+Cambria Math"/>
                <a:cs typeface="JQTHJS+Cambria Math"/>
              </a:rPr>
              <a:t>0</a:t>
            </a:r>
            <a:r>
              <a:rPr sz="900" spc="982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u="sng">
                <a:solidFill>
                  <a:srgbClr val="000000"/>
                </a:solidFill>
                <a:latin typeface="JQTHJS+Cambria Math"/>
                <a:cs typeface="JQTHJS+Cambria Math"/>
              </a:rPr>
              <a:t>퐵</a:t>
            </a:r>
            <a:r>
              <a:rPr sz="1500" u="sng" spc="125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 u="sng">
                <a:solidFill>
                  <a:srgbClr val="000000"/>
                </a:solidFill>
                <a:latin typeface="JQTHJS+Cambria Math"/>
                <a:cs typeface="JQTHJS+Cambria Math"/>
              </a:rPr>
              <a:t>=</a:t>
            </a:r>
            <a:r>
              <a:rPr sz="1400" u="sng" spc="110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 u="sng">
                <a:solidFill>
                  <a:srgbClr val="000000"/>
                </a:solidFill>
                <a:latin typeface="JQTHJS+Cambria Math"/>
                <a:cs typeface="JQTHJS+Cambria Math"/>
              </a:rPr>
              <a:t>ꢀ</a:t>
            </a:r>
            <a:r>
              <a:rPr sz="1500" spc="-553" baseline="40285">
                <a:solidFill>
                  <a:srgbClr val="000000"/>
                </a:solidFill>
                <a:latin typeface="JQTHJS+Cambria Math"/>
                <a:cs typeface="JQTHJS+Cambria Math"/>
              </a:rPr>
              <a:t>2</a:t>
            </a:r>
            <a:r>
              <a:rPr sz="1500" u="sng" spc="57" baseline="-75050">
                <a:solidFill>
                  <a:srgbClr val="000000"/>
                </a:solidFill>
                <a:latin typeface="JQTHJS+Cambria Math"/>
                <a:cs typeface="JQTHJS+Cambria Math"/>
              </a:rPr>
              <a:t>ꢁ</a:t>
            </a:r>
            <a:r>
              <a:rPr sz="1400" u="sng">
                <a:solidFill>
                  <a:srgbClr val="000000"/>
                </a:solidFill>
                <a:latin typeface="JQTHJS+Cambria Math"/>
                <a:cs typeface="JQTHJS+Cambria Math"/>
              </a:rPr>
              <a:t>퐶ꢂ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71005" y="1234805"/>
            <a:ext cx="87649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…(5.18)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2992" y="1362277"/>
            <a:ext cx="273367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JQTHJS+Cambria Math"/>
                <a:cs typeface="JQTHJS+Cambria Math"/>
              </a:rPr>
              <a:t>퐿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07846" y="1362277"/>
            <a:ext cx="293602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JQTHJS+Cambria Math"/>
                <a:cs typeface="JQTHJS+Cambria Math"/>
              </a:rPr>
              <a:t>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697100"/>
            <a:ext cx="7193108" cy="875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quality</a:t>
            </a:r>
            <a:r>
              <a:rPr sz="1400" spc="-1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factor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resonant circuit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ratio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its resonant frequency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 its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bandwidth.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quality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factor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measure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 the selectivity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(or “sharpness”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resonance)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 circuit.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432669"/>
            <a:ext cx="7456491" cy="1318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(5.12),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(5.17),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(5.18)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higher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selective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smaller the bandwidth.</a:t>
            </a:r>
          </a:p>
          <a:p>
            <a:pPr marL="44196" marR="0">
              <a:lnSpc>
                <a:spcPts val="1568"/>
              </a:lnSpc>
              <a:spcBef>
                <a:spcPts val="22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selectivity</a:t>
            </a:r>
            <a:r>
              <a:rPr sz="1400" i="1" spc="2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6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400" spc="1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RLC</a:t>
            </a:r>
            <a:r>
              <a:rPr sz="1400" spc="14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14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3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ability</a:t>
            </a:r>
            <a:r>
              <a:rPr sz="1400" spc="13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4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14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16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respond</a:t>
            </a:r>
            <a:r>
              <a:rPr sz="1400" spc="13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00" spc="15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certain</a:t>
            </a:r>
          </a:p>
          <a:p>
            <a:pPr marL="0" marR="0">
              <a:lnSpc>
                <a:spcPts val="1568"/>
              </a:lnSpc>
              <a:spcBef>
                <a:spcPts val="1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frequency and discriminate against all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frequencies.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21789" y="6781276"/>
            <a:ext cx="49705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higher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smaller the bandwidth.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7189708"/>
            <a:ext cx="7455389" cy="109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designed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near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high-Q</a:t>
            </a:r>
            <a:r>
              <a:rPr sz="1400" i="1" spc="3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circuit</a:t>
            </a:r>
            <a:r>
              <a:rPr sz="1400" i="1" spc="8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greater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10.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high-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00" i="1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>
                <a:solidFill>
                  <a:srgbClr val="000000"/>
                </a:solidFill>
                <a:latin typeface="JQTHJS+Cambria Math"/>
                <a:cs typeface="JQTHJS+Cambria Math"/>
              </a:rPr>
              <a:t>(ꢃ</a:t>
            </a:r>
            <a:r>
              <a:rPr sz="1200" spc="93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200">
                <a:solidFill>
                  <a:srgbClr val="000000"/>
                </a:solidFill>
                <a:latin typeface="JQTHJS+Cambria Math"/>
                <a:cs typeface="JQTHJS+Cambria Math"/>
              </a:rPr>
              <a:t>≥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200">
                <a:solidFill>
                  <a:srgbClr val="000000"/>
                </a:solidFill>
                <a:latin typeface="JQTHJS+Cambria Math"/>
                <a:cs typeface="JQTHJS+Cambria Math"/>
              </a:rPr>
              <a:t>1ꢁ)</a:t>
            </a:r>
            <a:r>
              <a:rPr sz="1200" spc="319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half-power</a:t>
            </a:r>
            <a:r>
              <a:rPr sz="14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are,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purposes,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symmetrical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be approximated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97761" y="8004125"/>
            <a:ext cx="2762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ꢆ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85567" y="8004125"/>
            <a:ext cx="2762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ꢆ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8060045"/>
            <a:ext cx="12651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ꢀ</a:t>
            </a:r>
            <a:r>
              <a:rPr sz="1400" spc="682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≈</a:t>
            </a:r>
            <a:r>
              <a:rPr sz="1400" spc="89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ꢀ</a:t>
            </a:r>
            <a:r>
              <a:rPr sz="1400" spc="632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−</a:t>
            </a:r>
            <a:r>
              <a:rPr sz="1400" spc="828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24126" y="8060045"/>
            <a:ext cx="108913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ꢀ</a:t>
            </a:r>
            <a:r>
              <a:rPr sz="1400" spc="719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≈</a:t>
            </a:r>
            <a:r>
              <a:rPr sz="1400" spc="77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ꢀ</a:t>
            </a:r>
            <a:r>
              <a:rPr sz="1400" spc="644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+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97497" y="8070580"/>
            <a:ext cx="87802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…(5.19)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5987" y="81458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ꢄ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06728" y="81458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ꢅ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53666" y="81458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ꢇ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92958" y="81458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ꢅ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405382" y="819919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ꢇ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893186" y="819919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ꢇ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8473430"/>
            <a:ext cx="49344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‐ꢃ</a:t>
            </a:r>
            <a:r>
              <a:rPr sz="1400" spc="86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 are used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often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communications networks.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8848201"/>
            <a:ext cx="7454648" cy="70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characterized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five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related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parameters:</a:t>
            </a:r>
            <a:r>
              <a:rPr sz="14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b="1" i="1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half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‐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b="1" i="1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b="1" i="1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흎</a:t>
            </a:r>
            <a:r>
              <a:rPr sz="1400" spc="852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b="1" i="1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흎</a:t>
            </a:r>
            <a:r>
              <a:rPr sz="1400" spc="348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b="1" i="1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b="1" i="1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b="1" i="1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흎</a:t>
            </a:r>
            <a:r>
              <a:rPr sz="1400" spc="350">
                <a:solidFill>
                  <a:srgbClr val="000000"/>
                </a:solidFill>
                <a:latin typeface="JQTHJS+Cambria Math"/>
                <a:cs typeface="JQTHJS+Cambria Math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i="1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b="1" i="1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bandwidth</a:t>
            </a:r>
            <a:r>
              <a:rPr sz="1400" b="1" i="1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푩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i="1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60370" y="916122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ퟏ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089782" y="916122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ퟐ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14873" y="916122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QTHJS+Cambria Math"/>
                <a:cs typeface="JQTHJS+Cambria Math"/>
              </a:rPr>
              <a:t>ퟎ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9319199"/>
            <a:ext cx="17395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the quality factor </a:t>
            </a:r>
            <a:r>
              <a:rPr sz="1400">
                <a:solidFill>
                  <a:srgbClr val="000000"/>
                </a:solidFill>
                <a:latin typeface="JQTHJS+Cambria Math"/>
                <a:cs typeface="JQTHJS+Cambria Math"/>
              </a:rPr>
              <a:t>푸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5315781" cy="1100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20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 spc="12">
                <a:solidFill>
                  <a:srgbClr val="ED008D"/>
                </a:solidFill>
                <a:latin typeface="Times New Roman"/>
                <a:cs typeface="Times New Roman"/>
              </a:rPr>
              <a:t>7:</a:t>
            </a:r>
            <a:r>
              <a:rPr sz="1400" b="1" spc="73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below,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푅</a:t>
            </a:r>
            <a:r>
              <a:rPr sz="1400" spc="132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TKRVUN+Cambria Math"/>
                <a:cs typeface="TKRVUN+Cambria Math"/>
              </a:rPr>
              <a:t>2훺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 spc="11">
                <a:solidFill>
                  <a:srgbClr val="000000"/>
                </a:solidFill>
                <a:latin typeface="TKRVUN+Cambria Math"/>
                <a:cs typeface="TKRVUN+Cambria Math"/>
              </a:rPr>
              <a:t>1푚퐻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0 ∙ </a:t>
            </a:r>
            <a:r>
              <a:rPr sz="1400" spc="17">
                <a:solidFill>
                  <a:srgbClr val="000000"/>
                </a:solidFill>
                <a:latin typeface="TKRVUN+Cambria Math"/>
                <a:cs typeface="TKRVUN+Cambria Math"/>
              </a:rPr>
              <a:t>4휇퐹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5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frequencies.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bandwidth. (c) Determine the amplitude of the current at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299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053" y="18968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37709" y="18968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019798"/>
            <a:ext cx="82364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500" spc="56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45217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04797" y="24271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82038" y="24271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483094"/>
            <a:ext cx="90160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  <a:r>
              <a:rPr sz="1500" spc="110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09013" y="2483094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594482" y="2483094"/>
            <a:ext cx="12497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50</a:t>
            </a:r>
            <a:r>
              <a:rPr sz="1400" spc="4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푘푟푎푑/푠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24076" y="2621763"/>
            <a:ext cx="419559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√ꢃꢄ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91894" y="2621763"/>
            <a:ext cx="1041310" cy="34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√ꢁꢀ×ꢀꢅ×ꢁꢀ36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909814"/>
            <a:ext cx="494318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METHOD 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lower &amp; upper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half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frequencies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4244" y="3365117"/>
            <a:ext cx="298891" cy="37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30350" y="3365117"/>
            <a:ext cx="298891" cy="37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푅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86026" y="3365117"/>
            <a:ext cx="287184" cy="37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43251" y="3365117"/>
            <a:ext cx="287184" cy="37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3456556"/>
            <a:ext cx="1580993" cy="48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 spc="-18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200" baseline="-20726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  <a:r>
              <a:rPr sz="1200" spc="78" baseline="-2072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100" spc="6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−</a:t>
            </a:r>
            <a:r>
              <a:rPr sz="1100" spc="1407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+ ꢆ(</a:t>
            </a:r>
            <a:r>
              <a:rPr sz="1100" spc="98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)</a:t>
            </a:r>
            <a:r>
              <a:rPr sz="1200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  <a:r>
              <a:rPr sz="1200" spc="16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+</a:t>
            </a:r>
          </a:p>
          <a:p>
            <a:pPr marL="472744" marR="0">
              <a:lnSpc>
                <a:spcPts val="74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2퐿</a:t>
            </a:r>
            <a:r>
              <a:rPr sz="1100" spc="23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2퐿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46045" y="3472178"/>
            <a:ext cx="457932" cy="37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100" spc="67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−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80054" y="3465810"/>
            <a:ext cx="4504321" cy="38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+ ꢈ(10</a:t>
            </a:r>
            <a:r>
              <a:rPr sz="1200" spc="52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3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)</a:t>
            </a:r>
            <a:r>
              <a:rPr sz="1200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  <a:r>
              <a:rPr sz="1200" spc="18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+ (50 × 10</a:t>
            </a:r>
            <a:r>
              <a:rPr sz="1200" spc="52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3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)</a:t>
            </a:r>
            <a:r>
              <a:rPr sz="1200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  <a:r>
              <a:rPr sz="1200" spc="76" baseline="30818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100" spc="6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−1 + √1 + 2500푘푟푎푑/푠</a:t>
            </a:r>
            <a:r>
              <a:rPr sz="11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100" spc="6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49푘푟푎푑/푠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43354" y="3567148"/>
            <a:ext cx="367885" cy="373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퐿퐶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16175" y="3560678"/>
            <a:ext cx="738023" cy="380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2 × 10</a:t>
            </a:r>
            <a:r>
              <a:rPr sz="1200" baseline="30545">
                <a:solidFill>
                  <a:srgbClr val="000000"/>
                </a:solidFill>
                <a:latin typeface="TKRVUN+Cambria Math"/>
                <a:cs typeface="TKRVUN+Cambria Math"/>
              </a:rPr>
              <a:t>ꢇ3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3949190"/>
            <a:ext cx="2865348" cy="39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94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200" baseline="-20726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  <a:r>
              <a:rPr sz="1200" spc="78" baseline="-2072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100" spc="6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1 + √1</a:t>
            </a:r>
            <a:r>
              <a:rPr sz="1100" spc="1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+ 2500푘푟푎푑/푠</a:t>
            </a:r>
            <a:r>
              <a:rPr sz="1100" spc="7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100" spc="6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51</a:t>
            </a:r>
            <a:r>
              <a:rPr sz="1100" spc="3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100">
                <a:solidFill>
                  <a:srgbClr val="000000"/>
                </a:solidFill>
                <a:latin typeface="TKRVUN+Cambria Math"/>
                <a:cs typeface="TKRVUN+Cambria Math"/>
              </a:rPr>
              <a:t>푘푟푎푑/푠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614036" y="4247210"/>
            <a:ext cx="838312" cy="559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56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ꢉ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퐵</a:t>
            </a:r>
            <a:r>
              <a:rPr sz="1400" spc="11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115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  <a:p>
            <a:pPr marL="359664" marR="0">
              <a:lnSpc>
                <a:spcPts val="70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ꢃ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393182" y="424721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4303131"/>
            <a:ext cx="43316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bandwidth is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퐵</a:t>
            </a:r>
            <a:r>
              <a:rPr sz="1400" spc="12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64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− 휔</a:t>
            </a:r>
            <a:r>
              <a:rPr sz="1400" spc="692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2푘푟푎푑/푠</a:t>
            </a:r>
            <a:r>
              <a:rPr sz="1400" spc="111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624829" y="4303131"/>
            <a:ext cx="1106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2푘푟푎푑/푠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588386" y="43889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005963" y="43889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286502" y="4427352"/>
            <a:ext cx="473730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ꢁꢀ</a:t>
            </a:r>
            <a:r>
              <a:rPr sz="1200" baseline="30000">
                <a:solidFill>
                  <a:srgbClr val="000000"/>
                </a:solidFill>
                <a:latin typeface="TKRVUN+Cambria Math"/>
                <a:cs typeface="TKRVUN+Cambria Math"/>
              </a:rPr>
              <a:t>ꢊꢋ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97940" y="4700895"/>
            <a:ext cx="90639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  <a:r>
              <a:rPr sz="1500" spc="1550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50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4836531"/>
            <a:ext cx="5751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57020" y="483653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86738" y="4836531"/>
            <a:ext cx="6458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25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42136" y="4955403"/>
            <a:ext cx="3837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퐵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88617" y="495540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85216" y="5289026"/>
            <a:ext cx="344191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METHOD 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Alternatively, we could find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97940" y="5629478"/>
            <a:ext cx="2057975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500" spc="56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퐿</a:t>
            </a:r>
            <a:r>
              <a:rPr sz="1400" spc="1539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50 × 10</a:t>
            </a:r>
            <a:r>
              <a:rPr sz="1500" baseline="36857">
                <a:solidFill>
                  <a:srgbClr val="000000"/>
                </a:solidFill>
                <a:latin typeface="TKRVUN+Cambria Math"/>
                <a:cs typeface="TKRVUN+Cambria Math"/>
              </a:rPr>
              <a:t>3</a:t>
            </a:r>
            <a:r>
              <a:rPr sz="1500" spc="26" baseline="36857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× 10</a:t>
            </a:r>
            <a:r>
              <a:rPr sz="1500" baseline="36857">
                <a:solidFill>
                  <a:srgbClr val="000000"/>
                </a:solidFill>
                <a:latin typeface="TKRVUN+Cambria Math"/>
                <a:cs typeface="TKRVUN+Cambria Math"/>
              </a:rPr>
              <a:t>ꢇ3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5781411"/>
            <a:ext cx="575168" cy="992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47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퐵</a:t>
            </a:r>
            <a:r>
              <a:rPr sz="1400" spc="11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256080" y="578141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745358" y="5781411"/>
            <a:ext cx="6458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25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92428" y="5900537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푅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016505" y="590053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94130" y="6218306"/>
            <a:ext cx="636798" cy="362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ꢏꢀ×ꢁꢀ</a:t>
            </a:r>
            <a:r>
              <a:rPr sz="1200" baseline="37200">
                <a:solidFill>
                  <a:srgbClr val="000000"/>
                </a:solidFill>
                <a:latin typeface="TKRVUN+Cambria Math"/>
                <a:cs typeface="TKRVUN+Cambria Math"/>
              </a:rPr>
              <a:t>ꢋ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94892" y="6242380"/>
            <a:ext cx="334284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TKRVUN+Cambria Math"/>
                <a:cs typeface="TKRVUN+Cambria Math"/>
              </a:rPr>
              <a:t>ꢌ</a:t>
            </a:r>
            <a:r>
              <a:rPr sz="800">
                <a:solidFill>
                  <a:srgbClr val="000000"/>
                </a:solidFill>
                <a:latin typeface="TKRVUN+Cambria Math"/>
                <a:cs typeface="TKRVUN+Cambria Math"/>
              </a:rPr>
              <a:t>ꢍ</a:t>
            </a:r>
          </a:p>
          <a:p>
            <a:pPr marL="3810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ꢎ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112824" y="629830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794001" y="6298301"/>
            <a:ext cx="12028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2</a:t>
            </a:r>
            <a:r>
              <a:rPr sz="1400" spc="3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푘푟푎푑|푠푠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446530" y="6437452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ꢂꢏ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6735688"/>
            <a:ext cx="71258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10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this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high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 circuit and we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half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‐</a:t>
            </a:r>
            <a:r>
              <a:rPr sz="1400" spc="3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frequencies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400810" y="7089724"/>
            <a:ext cx="2762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ꢐ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543933" y="7089724"/>
            <a:ext cx="2762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ꢐ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7145645"/>
            <a:ext cx="67052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682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64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−</a:t>
            </a:r>
            <a:r>
              <a:rPr sz="1400" spc="109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50</a:t>
            </a:r>
            <a:r>
              <a:rPr sz="1400" spc="4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−1</a:t>
            </a:r>
            <a:r>
              <a:rPr sz="1400" spc="8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49푘푟푎푑/푠</a:t>
            </a:r>
            <a:r>
              <a:rPr sz="1400" spc="767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spc="14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71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64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+</a:t>
            </a:r>
            <a:r>
              <a:rPr sz="1400" spc="109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50</a:t>
            </a:r>
            <a:r>
              <a:rPr sz="1400" spc="28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+1</a:t>
            </a:r>
            <a:r>
              <a:rPr sz="1400" spc="79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51</a:t>
            </a:r>
            <a:r>
              <a:rPr sz="1400" spc="4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푘푟푎푑/푠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65987" y="72314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108252" y="72314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810889" y="72314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251325" y="72314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408430" y="728479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551553" y="728479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056129" y="7548449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푉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498470" y="7548449"/>
            <a:ext cx="33687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ꢂꢀ</a:t>
            </a:r>
          </a:p>
          <a:p>
            <a:pPr marL="36576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7604369"/>
            <a:ext cx="1784896" cy="95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500" spc="44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퐼</a:t>
            </a:r>
            <a:r>
              <a:rPr sz="1400" spc="12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  <a:p>
            <a:pPr marL="457504" marR="0">
              <a:lnSpc>
                <a:spcPts val="1645"/>
              </a:lnSpc>
              <a:spcBef>
                <a:spcPts val="18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102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 spc="-31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500" spc="56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.</a:t>
            </a:r>
            <a:r>
              <a:rPr sz="1400" spc="-79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118614" y="7597526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KRVUN+Cambria Math"/>
                <a:cs typeface="TKRVUN+Cambria Math"/>
              </a:rPr>
              <a:t>ꢑ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277491" y="760436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2695067" y="7604369"/>
            <a:ext cx="7987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10 퐴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2097277" y="7743521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ꢉ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179698" y="8007173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푉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658489" y="8007173"/>
            <a:ext cx="347510" cy="541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ꢁꢀ</a:t>
            </a:r>
          </a:p>
          <a:p>
            <a:pPr marL="0" marR="0">
              <a:lnSpc>
                <a:spcPts val="1172"/>
              </a:lnSpc>
              <a:spcBef>
                <a:spcPts val="314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√ꢂ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2600579" y="8063093"/>
            <a:ext cx="72147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퐼</a:t>
            </a:r>
            <a:r>
              <a:rPr sz="1400" spc="13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242182" y="8056250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KRVUN+Cambria Math"/>
                <a:cs typeface="TKRVUN+Cambria Math"/>
              </a:rPr>
              <a:t>ꢑ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3437254" y="806309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3864228" y="8063093"/>
            <a:ext cx="11187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7 ∙ 071 퐴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3143123" y="8201762"/>
            <a:ext cx="430606" cy="346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√ꢂꢉ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41019" y="8510006"/>
            <a:ext cx="7455111" cy="6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H.W.7:</a:t>
            </a:r>
            <a:r>
              <a:rPr sz="1400" b="1" spc="39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4훺</a:t>
            </a:r>
            <a:r>
              <a:rPr sz="1400" spc="9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TKRVUN+Cambria Math"/>
                <a:cs typeface="TKRVUN+Cambria Math"/>
              </a:rPr>
              <a:t>25푚퐻.</a:t>
            </a:r>
            <a:r>
              <a:rPr sz="1400" spc="55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퐶</a:t>
            </a:r>
            <a:r>
              <a:rPr sz="1400" spc="358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50.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29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.</a:t>
            </a:r>
            <a:r>
              <a:rPr sz="1400" spc="29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.</a:t>
            </a:r>
            <a:r>
              <a:rPr sz="1400" spc="29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>
                <a:solidFill>
                  <a:srgbClr val="000000"/>
                </a:solidFill>
                <a:latin typeface="TKRVUN+Cambria Math"/>
                <a:cs typeface="TKRVUN+Cambria Math"/>
              </a:rPr>
              <a:t>퐵.</a:t>
            </a:r>
            <a:r>
              <a:rPr sz="1400" spc="25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4623180" y="88030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4946269" y="88030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41019" y="8926058"/>
            <a:ext cx="520623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dissipated at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10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.</a:t>
            </a:r>
            <a:r>
              <a:rPr sz="1400" spc="4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29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.</a:t>
            </a:r>
            <a:r>
              <a:rPr sz="1400" spc="4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휔</a:t>
            </a:r>
            <a:r>
              <a:rPr sz="1400" spc="333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.</a:t>
            </a:r>
            <a:r>
              <a:rPr sz="1400" spc="40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ꢒ</a:t>
            </a:r>
            <a:r>
              <a:rPr sz="1400" spc="759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000000"/>
                </a:solidFill>
                <a:latin typeface="TKRVUN+Cambria Math"/>
                <a:cs typeface="TKRVU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TKRVUN+Cambria Math"/>
                <a:cs typeface="TKRVUN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TKRVUN+Cambria Math"/>
                <a:cs typeface="TKRVUN+Cambria Math"/>
              </a:rPr>
              <a:t>100ꢒ.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3050158" y="90118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ꢀ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3336671" y="90118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ꢁ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3627754" y="90118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ꢂ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260469" y="9011870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KRVUN+Cambria Math"/>
                <a:cs typeface="TKRVUN+Cambria Math"/>
              </a:rPr>
              <a:t>ꢓ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3879469" y="9138362"/>
            <a:ext cx="4196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TKRVUN+Cambria Math"/>
                <a:cs typeface="TKRVUN+Cambria Math"/>
              </a:rPr>
              <a:t>풓풂풅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4537836" y="9138362"/>
            <a:ext cx="41969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TKRVUN+Cambria Math"/>
                <a:cs typeface="TKRVUN+Cambria Math"/>
              </a:rPr>
              <a:t>풓풂풅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541019" y="9194282"/>
            <a:ext cx="3788564" cy="73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(a) 0.625 </a:t>
            </a: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흁푭.</a:t>
            </a:r>
            <a:r>
              <a:rPr sz="1400" spc="41">
                <a:solidFill>
                  <a:srgbClr val="ED008D"/>
                </a:solidFill>
                <a:latin typeface="TKRVUN+Cambria Math"/>
                <a:cs typeface="TKRVUN+Cambria Math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(b) 7920 </a:t>
            </a: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풓풂풅/풔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 8080</a:t>
            </a:r>
          </a:p>
          <a:p>
            <a:pPr marL="0" marR="0">
              <a:lnSpc>
                <a:spcPts val="1645"/>
              </a:lnSpc>
              <a:spcBef>
                <a:spcPts val="44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0.625 </a:t>
            </a: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풌푾.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4108069" y="9188186"/>
            <a:ext cx="2942031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.</a:t>
            </a:r>
            <a:r>
              <a:rPr sz="1400" spc="40">
                <a:solidFill>
                  <a:srgbClr val="ED008D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ퟏퟔퟎ</a:t>
            </a:r>
            <a:r>
              <a:rPr sz="1400" spc="1720">
                <a:solidFill>
                  <a:srgbClr val="ED008D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.</a:t>
            </a:r>
            <a:r>
              <a:rPr sz="1400" spc="52">
                <a:solidFill>
                  <a:srgbClr val="ED008D"/>
                </a:solidFill>
                <a:latin typeface="TKRVUN+Cambria Math"/>
                <a:cs typeface="TKRVUN+Cambria Math"/>
              </a:rPr>
              <a:t> </a:t>
            </a: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(풄)ퟏ ∙ ퟐퟓ풌푾.</a:t>
            </a:r>
            <a:r>
              <a:rPr sz="1400" spc="25">
                <a:solidFill>
                  <a:srgbClr val="ED008D"/>
                </a:solidFill>
                <a:latin typeface="TKRVUN+Cambria Math"/>
                <a:cs typeface="TKRVUN+Cambria Math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0.625 </a:t>
            </a:r>
            <a:r>
              <a:rPr sz="1400">
                <a:solidFill>
                  <a:srgbClr val="ED008D"/>
                </a:solidFill>
                <a:latin typeface="TKRVUN+Cambria Math"/>
                <a:cs typeface="TKRVUN+Cambria Math"/>
              </a:rPr>
              <a:t>풌푾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3961765" y="9333383"/>
            <a:ext cx="2539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TKRVUN+Cambria Math"/>
                <a:cs typeface="TKRVUN+Cambria Math"/>
              </a:rPr>
              <a:t>풔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4620133" y="9333383"/>
            <a:ext cx="2539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ED008D"/>
                </a:solidFill>
                <a:latin typeface="TKRVUN+Cambria Math"/>
                <a:cs typeface="TKRVUN+Cambria Math"/>
              </a:rPr>
              <a:t>풔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9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5249"/>
            <a:ext cx="1834767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6) Parallel</a:t>
            </a:r>
            <a:r>
              <a:rPr sz="1600" u="sng" spc="12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Resonance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02445"/>
            <a:ext cx="7288612" cy="698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parallel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6.1</a:t>
            </a:r>
            <a:r>
              <a:rPr sz="1400" spc="1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dual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 So we will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avoid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needless repetition. The admittance 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48638" y="1980641"/>
            <a:ext cx="2399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54961" y="19806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48407" y="19806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036562"/>
            <a:ext cx="24007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푌</a:t>
            </a:r>
            <a:r>
              <a:rPr sz="1400" spc="120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NOJHDI+Cambria Math"/>
                <a:cs typeface="NOJHDI+Cambria Math"/>
              </a:rPr>
              <a:t>퐻(휔)</a:t>
            </a:r>
            <a:r>
              <a:rPr sz="1400" spc="57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1153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1081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+ 푗휔퐶</a:t>
            </a:r>
            <a:r>
              <a:rPr sz="1400" spc="57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+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46265" y="2047097"/>
            <a:ext cx="844492" cy="94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…(6.1)</a:t>
            </a:r>
          </a:p>
          <a:p>
            <a:pPr marL="0" marR="0">
              <a:lnSpc>
                <a:spcPts val="1554"/>
              </a:lnSpc>
              <a:spcBef>
                <a:spcPts val="22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31874" y="2175714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푉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48866" y="2175714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67635" y="2175714"/>
            <a:ext cx="42161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ꢀꢁ퐿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1196" y="24637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79929" y="24637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519670"/>
            <a:ext cx="16163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푌</a:t>
            </a:r>
            <a:r>
              <a:rPr sz="1400" spc="123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1081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+ </a:t>
            </a:r>
            <a:r>
              <a:rPr sz="1400" spc="11">
                <a:solidFill>
                  <a:srgbClr val="000000"/>
                </a:solidFill>
                <a:latin typeface="NOJHDI+Cambria Math"/>
                <a:cs typeface="NOJHDI+Cambria Math"/>
              </a:rPr>
              <a:t>푗(휔퐶</a:t>
            </a:r>
            <a:r>
              <a:rPr sz="1400" spc="31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−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06422" y="2519670"/>
            <a:ext cx="3407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35100" y="265882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푅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29638" y="2658822"/>
            <a:ext cx="36226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ꢁ퐿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2934198"/>
            <a:ext cx="46069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 occurs 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imaginary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 of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푌</a:t>
            </a:r>
            <a:r>
              <a:rPr sz="1400" spc="47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3289757"/>
            <a:ext cx="1177469" cy="559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74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1</a:t>
            </a:r>
          </a:p>
          <a:p>
            <a:pPr marL="0" marR="0">
              <a:lnSpc>
                <a:spcPts val="82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휔퐶</a:t>
            </a:r>
            <a:r>
              <a:rPr sz="1400" spc="55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−</a:t>
            </a:r>
            <a:r>
              <a:rPr sz="1400" spc="1778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0</a:t>
            </a:r>
          </a:p>
          <a:p>
            <a:pPr marL="454456" marR="0">
              <a:lnSpc>
                <a:spcPts val="710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ꢁ퐿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50838" y="3356213"/>
            <a:ext cx="817059" cy="921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5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…(6.3)</a:t>
            </a:r>
          </a:p>
          <a:p>
            <a:pPr marL="0" marR="0">
              <a:lnSpc>
                <a:spcPts val="1554"/>
              </a:lnSpc>
              <a:spcBef>
                <a:spcPts val="204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…(6.4)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21028" y="374733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7116" y="3803259"/>
            <a:ext cx="81169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∴</a:t>
            </a:r>
            <a:r>
              <a:rPr sz="1400" spc="76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NOJHDI+Cambria Math"/>
                <a:cs typeface="NOJHDI+Cambria Math"/>
              </a:rPr>
              <a:t>ꢂ</a:t>
            </a:r>
            <a:r>
              <a:rPr sz="1500" spc="122" baseline="-20571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05382" y="3803259"/>
            <a:ext cx="72853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NOJHDI+Cambria Math"/>
                <a:cs typeface="NOJHDI+Cambria Math"/>
              </a:rPr>
              <a:t>푟푎푑/푠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40256" y="3941928"/>
            <a:ext cx="419610" cy="346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√퐿ꢃ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4229979"/>
            <a:ext cx="7455402" cy="1181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Eq. (5.5) for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series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 circuit.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NOJHDI+Cambria Math"/>
                <a:cs typeface="NOJHDI+Cambria Math"/>
              </a:rPr>
              <a:t>|ꢄ|</a:t>
            </a:r>
            <a:r>
              <a:rPr sz="1400" spc="28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sketched in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6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6.2</a:t>
            </a:r>
            <a:r>
              <a:rPr sz="1400" spc="9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resonance,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  <a:r>
              <a:rPr sz="1400" i="1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combination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entire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flows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R.</a:t>
            </a:r>
            <a:r>
              <a:rPr sz="1400" i="1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can be much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 than the source current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7468599"/>
            <a:ext cx="301502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6.1</a:t>
            </a:r>
            <a:r>
              <a:rPr sz="1400" spc="-11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parallel resonant circuit.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316857" y="7468599"/>
            <a:ext cx="3073565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6.2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amplitude versus</a:t>
            </a:r>
          </a:p>
          <a:p>
            <a:pPr marL="3047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 resonant</a:t>
            </a:r>
          </a:p>
          <a:p>
            <a:pPr marL="47244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6.1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8465677"/>
            <a:ext cx="7519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Notes: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80820" y="8636498"/>
            <a:ext cx="5935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푰</a:t>
            </a:r>
            <a:r>
              <a:rPr sz="1400" spc="678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푹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58544" y="8722310"/>
            <a:ext cx="3077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풎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8766038"/>
            <a:ext cx="718729" cy="50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|푰</a:t>
            </a:r>
            <a:r>
              <a:rPr sz="1500" spc="60" baseline="-23999">
                <a:solidFill>
                  <a:srgbClr val="000000"/>
                </a:solidFill>
                <a:latin typeface="NOJHDI+Cambria Math"/>
                <a:cs typeface="NOJHDI+Cambria Math"/>
              </a:rPr>
              <a:t>푳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|</a:t>
            </a:r>
            <a:r>
              <a:rPr sz="1400" spc="76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96822" y="8772134"/>
            <a:ext cx="77413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푸푰</a:t>
            </a:r>
            <a:r>
              <a:rPr sz="1500" baseline="-20571">
                <a:solidFill>
                  <a:srgbClr val="000000"/>
                </a:solidFill>
                <a:latin typeface="NOJHDI+Cambria Math"/>
                <a:cs typeface="NOJHDI+Cambria Math"/>
              </a:rPr>
              <a:t>풎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80820" y="8891489"/>
            <a:ext cx="5946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흎</a:t>
            </a:r>
            <a:r>
              <a:rPr sz="1400" spc="359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푳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24076" y="8976817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ퟎ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9090650"/>
            <a:ext cx="4530022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|푰</a:t>
            </a:r>
            <a:r>
              <a:rPr sz="1400" spc="378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|</a:t>
            </a:r>
            <a:r>
              <a:rPr sz="1400" spc="76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흎</a:t>
            </a:r>
            <a:r>
              <a:rPr sz="1400" spc="359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푪푰</a:t>
            </a:r>
            <a:r>
              <a:rPr sz="1400" spc="680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푹</a:t>
            </a:r>
            <a:r>
              <a:rPr sz="1400" spc="72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NOJHDI+Cambria Math"/>
                <a:cs typeface="NOJHDI+Cambria Math"/>
              </a:rPr>
              <a:t>푸푰</a:t>
            </a:r>
            <a:r>
              <a:rPr sz="1400" spc="661">
                <a:solidFill>
                  <a:srgbClr val="000000"/>
                </a:solidFill>
                <a:latin typeface="NOJHDI+Cambria Math"/>
                <a:cs typeface="NOJHD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where Q is the quality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75131" y="9182558"/>
            <a:ext cx="26986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푪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31696" y="918255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ퟎ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504441" y="9182558"/>
            <a:ext cx="3077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풎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193670" y="9182558"/>
            <a:ext cx="3077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NOJHDI+Cambria Math"/>
                <a:cs typeface="NOJHDI+Cambria Math"/>
              </a:rPr>
              <a:t>풎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3845"/>
            <a:ext cx="7455054" cy="877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exploit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duality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2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5.1</a:t>
            </a:r>
            <a:r>
              <a:rPr sz="1400" spc="20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20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6.1</a:t>
            </a:r>
            <a:r>
              <a:rPr sz="1400" spc="2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comparing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(6.2)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</a:p>
          <a:p>
            <a:pPr marL="0" marR="0">
              <a:lnSpc>
                <a:spcPts val="164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(5.2).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replacing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i="1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expressions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CPLDGP+Cambria Math"/>
                <a:cs typeface="CPLDGP+Cambria Math"/>
              </a:rPr>
              <a:t>1/푅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64">
                <a:solidFill>
                  <a:srgbClr val="000000"/>
                </a:solidFill>
                <a:latin typeface="CPLDGP+Cambria Math"/>
                <a:cs typeface="CPLDGP+Cambria Math"/>
              </a:rPr>
              <a:t>퐶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퐿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respectively, we obtain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parallel circuit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98082" y="2405237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…(6.5)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06194" y="32623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7116" y="3318246"/>
            <a:ext cx="14303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퐵</a:t>
            </a:r>
            <a:r>
              <a:rPr sz="1400" spc="11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632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−</a:t>
            </a:r>
            <a:r>
              <a:rPr sz="1400" spc="12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680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66078" y="3328781"/>
            <a:ext cx="809439" cy="923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…(6.6)</a:t>
            </a:r>
          </a:p>
          <a:p>
            <a:pPr marL="21335" marR="0">
              <a:lnSpc>
                <a:spcPts val="1554"/>
              </a:lnSpc>
              <a:spcBef>
                <a:spcPts val="201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…(6.7)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0528" y="3404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8053" y="3404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60473" y="3457397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ꢁꢂ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4036" y="3721430"/>
            <a:ext cx="315234" cy="321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CPLDGP+Cambria Math"/>
                <a:cs typeface="CPLDGP+Cambria Math"/>
              </a:rPr>
              <a:t>ꢃ</a:t>
            </a:r>
            <a:r>
              <a:rPr sz="800">
                <a:solidFill>
                  <a:srgbClr val="000000"/>
                </a:solidFill>
                <a:latin typeface="CPLDGP+Cambria Math"/>
                <a:cs typeface="CPLDGP+Cambria Math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51557" y="3721430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7116" y="3777351"/>
            <a:ext cx="5751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3492" y="3777351"/>
            <a:ext cx="106736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500" spc="56" baseline="-20571">
                <a:solidFill>
                  <a:srgbClr val="000000"/>
                </a:solidFill>
                <a:latin typeface="CPLDGP+Cambria Math"/>
                <a:cs typeface="CPLDGP+Cambria Math"/>
              </a:rPr>
              <a:t>ꢅ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푅퐶</a:t>
            </a:r>
            <a:r>
              <a:rPr sz="1400" spc="120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3660" y="3916502"/>
            <a:ext cx="2762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ꢄ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73833" y="3916502"/>
            <a:ext cx="409789" cy="340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ꢃ</a:t>
            </a:r>
            <a:r>
              <a:rPr sz="1000" spc="300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ꢆ</a:t>
            </a:r>
          </a:p>
          <a:p>
            <a:pPr marL="102108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CPLDGP+Cambria Math"/>
                <a:cs typeface="CPLDGP+Cambria Math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219311"/>
            <a:ext cx="7266276" cy="95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 should be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noted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(6.5) to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(6.7) apply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푅퐿퐶</a:t>
            </a:r>
            <a:r>
              <a:rPr sz="1400" spc="8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 Using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(6.5)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(6.7) we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the half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‐</a:t>
            </a:r>
            <a:r>
              <a:rPr sz="1400" spc="43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frequencies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quality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factor.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result is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61998" y="51219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47010" y="5121986"/>
            <a:ext cx="334386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CPLDGP+Cambria Math"/>
                <a:cs typeface="CPLDGP+Cambria Math"/>
              </a:rPr>
              <a:t>ꢃ</a:t>
            </a:r>
            <a:r>
              <a:rPr sz="800">
                <a:solidFill>
                  <a:srgbClr val="000000"/>
                </a:solidFill>
                <a:latin typeface="CPLDGP+Cambria Math"/>
                <a:cs typeface="CPLDGP+Cambria Math"/>
              </a:rPr>
              <a:t>0</a:t>
            </a:r>
          </a:p>
          <a:p>
            <a:pPr marL="1524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20033" y="51219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04665" y="5121986"/>
            <a:ext cx="334385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CPLDGP+Cambria Math"/>
                <a:cs typeface="CPLDGP+Cambria Math"/>
              </a:rPr>
              <a:t>ꢃ</a:t>
            </a:r>
            <a:r>
              <a:rPr sz="800">
                <a:solidFill>
                  <a:srgbClr val="000000"/>
                </a:solidFill>
                <a:latin typeface="CPLDGP+Cambria Math"/>
                <a:cs typeface="CPLDGP+Cambria Math"/>
              </a:rPr>
              <a:t>0</a:t>
            </a:r>
          </a:p>
          <a:p>
            <a:pPr marL="1523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173802"/>
            <a:ext cx="4283337" cy="488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682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ω</a:t>
            </a:r>
            <a:r>
              <a:rPr sz="1400" spc="368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√1</a:t>
            </a:r>
            <a:r>
              <a:rPr sz="1400" spc="-20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(</a:t>
            </a:r>
            <a:r>
              <a:rPr sz="1400" spc="100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)</a:t>
            </a:r>
            <a:r>
              <a:rPr sz="1500" baseline="29999">
                <a:solidFill>
                  <a:srgbClr val="000000"/>
                </a:solidFill>
                <a:latin typeface="CPLDGP+Cambria Math"/>
                <a:cs typeface="CPLDGP+Cambria Math"/>
              </a:rPr>
              <a:t>2</a:t>
            </a:r>
            <a:r>
              <a:rPr sz="1500" spc="26" baseline="29999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−</a:t>
            </a:r>
            <a:r>
              <a:rPr sz="1400" spc="133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.,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728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ω</a:t>
            </a:r>
            <a:r>
              <a:rPr sz="1400" spc="368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√1 + (</a:t>
            </a:r>
            <a:r>
              <a:rPr sz="1400" spc="100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)</a:t>
            </a:r>
            <a:r>
              <a:rPr sz="1500" baseline="29999">
                <a:solidFill>
                  <a:srgbClr val="000000"/>
                </a:solidFill>
                <a:latin typeface="CPLDGP+Cambria Math"/>
                <a:cs typeface="CPLDGP+Cambria Math"/>
              </a:rPr>
              <a:t>2</a:t>
            </a:r>
            <a:r>
              <a:rPr sz="1500" spc="26" baseline="29999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+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470650" y="5188442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…(6.8)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65987" y="52637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12824" y="5263718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표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24023" y="52637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70554" y="5263718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표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716277" y="5317058"/>
            <a:ext cx="35195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2ꢇ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74313" y="5317058"/>
            <a:ext cx="35195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2ꢇ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5653395"/>
            <a:ext cx="298463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 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 circuits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(푄</a:t>
            </a:r>
            <a:r>
              <a:rPr sz="1400" spc="105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≥</a:t>
            </a:r>
            <a:r>
              <a:rPr sz="1400" spc="82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1ꢈ)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00810" y="6007684"/>
            <a:ext cx="2762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ꢄ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559430" y="6007684"/>
            <a:ext cx="276289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ꢄ</a:t>
            </a:r>
          </a:p>
          <a:p>
            <a:pPr marL="7620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6063605"/>
            <a:ext cx="22763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682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≃</a:t>
            </a:r>
            <a:r>
              <a:rPr sz="1400" spc="8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644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−</a:t>
            </a:r>
            <a:r>
              <a:rPr sz="1400" spc="709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9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703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≃</a:t>
            </a:r>
            <a:r>
              <a:rPr sz="1400" spc="86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휔</a:t>
            </a:r>
            <a:r>
              <a:rPr sz="1400" spc="634">
                <a:solidFill>
                  <a:srgbClr val="000000"/>
                </a:solidFill>
                <a:latin typeface="CPLDGP+Cambria Math"/>
                <a:cs typeface="CPLDGP+Cambria Math"/>
              </a:rPr>
              <a:t> </a:t>
            </a:r>
            <a:r>
              <a:rPr sz="1400">
                <a:solidFill>
                  <a:srgbClr val="000000"/>
                </a:solidFill>
                <a:latin typeface="CPLDGP+Cambria Math"/>
                <a:cs typeface="CPLDGP+Cambria Math"/>
              </a:rPr>
              <a:t>+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72173" y="6074140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…(6.9)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65987" y="614941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ꢀ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08252" y="614941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27529" y="614941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68347" y="614941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08430" y="620275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PLDGP+Cambria Math"/>
                <a:cs typeface="CPLDGP+Cambria Math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6485620"/>
            <a:ext cx="7454194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7030A0"/>
                </a:solidFill>
                <a:latin typeface="Times New Roman"/>
                <a:cs typeface="Times New Roman"/>
              </a:rPr>
              <a:t>Table</a:t>
            </a:r>
            <a:r>
              <a:rPr sz="1400" b="1" spc="226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7030A0"/>
                </a:solidFill>
                <a:latin typeface="Times New Roman"/>
                <a:cs typeface="Times New Roman"/>
              </a:rPr>
              <a:t>6.1</a:t>
            </a:r>
            <a:r>
              <a:rPr sz="1400" b="1" spc="246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presents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summary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7454648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6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 spc="14">
                <a:solidFill>
                  <a:srgbClr val="ED008D"/>
                </a:solidFill>
                <a:latin typeface="Times New Roman"/>
                <a:cs typeface="Times New Roman"/>
              </a:rPr>
              <a:t>8:</a:t>
            </a:r>
            <a:r>
              <a:rPr sz="1400" b="1" spc="15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WVWIJU+Cambria Math"/>
                <a:cs typeface="WVWIJU+Cambria Math"/>
              </a:rPr>
              <a:t>8푘훺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0 ∙ 2푚퐻</a:t>
            </a:r>
            <a:r>
              <a:rPr sz="1400" spc="23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 spc="17">
                <a:solidFill>
                  <a:srgbClr val="000000"/>
                </a:solidFill>
                <a:latin typeface="WVWIJU+Cambria Math"/>
                <a:cs typeface="WVWIJU+Cambria Math"/>
              </a:rPr>
              <a:t>8휇퐹.</a:t>
            </a:r>
            <a:r>
              <a:rPr sz="1400" spc="12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7">
                <a:solidFill>
                  <a:srgbClr val="000000"/>
                </a:solidFill>
                <a:latin typeface="WVWIJU+Cambria Math"/>
                <a:cs typeface="WVWIJU+Cambria Math"/>
              </a:rPr>
              <a:t>푄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>
                <a:solidFill>
                  <a:srgbClr val="000000"/>
                </a:solidFill>
                <a:latin typeface="WVWIJU+Cambria Math"/>
                <a:cs typeface="WVWIJU+Cambria Math"/>
              </a:rPr>
              <a:t>퐵.</a:t>
            </a:r>
            <a:r>
              <a:rPr sz="1400" spc="9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74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3982" y="14807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12640" y="14807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91760" y="14807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602222"/>
            <a:ext cx="44385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Determine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dissipated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68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298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6963" y="16880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82872" y="16880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3328" y="168803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441813"/>
            <a:ext cx="1116493" cy="767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228904" marR="0">
              <a:lnSpc>
                <a:spcPts val="1645"/>
              </a:lnSpc>
              <a:spcBef>
                <a:spcPts val="5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-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  <a:r>
              <a:rPr sz="1500" spc="110" baseline="-2057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21205" y="26527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46654" y="26527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92475" y="2628651"/>
            <a:ext cx="397530" cy="55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1ꢀ</a:t>
            </a:r>
            <a:r>
              <a:rPr sz="1200" baseline="37200">
                <a:solidFill>
                  <a:srgbClr val="000000"/>
                </a:solidFill>
                <a:latin typeface="WVWIJU+Cambria Math"/>
                <a:cs typeface="WVWIJU+Cambria Math"/>
              </a:rPr>
              <a:t>5</a:t>
            </a:r>
          </a:p>
          <a:p>
            <a:pPr marL="70103" marR="0">
              <a:lnSpc>
                <a:spcPts val="1167"/>
              </a:lnSpc>
              <a:spcBef>
                <a:spcPts val="318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25422" y="270864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09595" y="270864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54603" y="2708646"/>
            <a:ext cx="12210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2ꢅ</a:t>
            </a:r>
            <a:r>
              <a:rPr sz="1400" spc="4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krad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/푠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40433" y="2847315"/>
            <a:ext cx="419610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√ꢂꢃ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06777" y="2837922"/>
            <a:ext cx="1333881" cy="346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√ꢀꢁ×1ꢀ</a:t>
            </a:r>
            <a:r>
              <a:rPr sz="1200" spc="20" baseline="30000">
                <a:solidFill>
                  <a:srgbClr val="000000"/>
                </a:solidFill>
                <a:latin typeface="WVWIJU+Cambria Math"/>
                <a:cs typeface="WVWIJU+Cambria Math"/>
              </a:rPr>
              <a:t>−3</a:t>
            </a: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×ꢄ×1ꢀ</a:t>
            </a:r>
            <a:r>
              <a:rPr sz="800">
                <a:solidFill>
                  <a:srgbClr val="000000"/>
                </a:solidFill>
                <a:latin typeface="WVWIJU+Cambria Math"/>
                <a:cs typeface="WVWIJU+Cambria Math"/>
              </a:rPr>
              <a:t>−6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2428" y="3141462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93645" y="3125165"/>
            <a:ext cx="84471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8 ×</a:t>
            </a:r>
            <a:r>
              <a:rPr sz="1400" spc="1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ꢆ0</a:t>
            </a:r>
            <a:r>
              <a:rPr sz="1500" baseline="36857">
                <a:solidFill>
                  <a:srgbClr val="000000"/>
                </a:solidFill>
                <a:latin typeface="WVWIJU+Cambria Math"/>
                <a:cs typeface="WVWIJU+Cambria Math"/>
              </a:rPr>
              <a:t>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3277098"/>
            <a:ext cx="575168" cy="98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푄</a:t>
            </a:r>
            <a:r>
              <a:rPr sz="1400" spc="12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35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퐵</a:t>
            </a:r>
            <a:r>
              <a:rPr sz="1400" spc="11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56080" y="3277098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184270" y="3277098"/>
            <a:ext cx="8439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ꢆꢉ00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97940" y="3391382"/>
            <a:ext cx="2564477" cy="505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500" spc="56" baseline="-20785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퐿</a:t>
            </a:r>
            <a:r>
              <a:rPr sz="1400" spc="1539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2ꢅ × ꢆ0</a:t>
            </a:r>
            <a:r>
              <a:rPr sz="1500" baseline="30000">
                <a:solidFill>
                  <a:srgbClr val="000000"/>
                </a:solidFill>
                <a:latin typeface="WVWIJU+Cambria Math"/>
                <a:cs typeface="WVWIJU+Cambria Math"/>
              </a:rPr>
              <a:t>ꢇ</a:t>
            </a:r>
            <a:r>
              <a:rPr sz="1500" spc="26" baseline="3000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× 0.2 ×</a:t>
            </a:r>
            <a:r>
              <a:rPr sz="1400" spc="1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ꢆ0</a:t>
            </a:r>
            <a:r>
              <a:rPr sz="1500" baseline="30000">
                <a:solidFill>
                  <a:srgbClr val="000000"/>
                </a:solidFill>
                <a:latin typeface="WVWIJU+Cambria Math"/>
                <a:cs typeface="WVWIJU+Cambria Math"/>
              </a:rPr>
              <a:t>ꢈꢇ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94892" y="3729051"/>
            <a:ext cx="334284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000000"/>
                </a:solidFill>
                <a:latin typeface="WVWIJU+Cambria Math"/>
                <a:cs typeface="WVWIJU+Cambria Math"/>
              </a:rPr>
              <a:t>ꢊ</a:t>
            </a:r>
            <a:r>
              <a:rPr sz="800">
                <a:solidFill>
                  <a:srgbClr val="000000"/>
                </a:solidFill>
                <a:latin typeface="WVWIJU+Cambria Math"/>
                <a:cs typeface="WVWIJU+Cambria Math"/>
              </a:rPr>
              <a:t>ꢋ</a:t>
            </a:r>
          </a:p>
          <a:p>
            <a:pPr marL="3810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ꢌ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12824" y="3784971"/>
            <a:ext cx="15503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ꢆꢅ ∙ ꢉ2ꢅ</a:t>
            </a:r>
            <a:r>
              <a:rPr sz="1400" spc="28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 </a:t>
            </a:r>
            <a:r>
              <a:rPr sz="1400" spc="10">
                <a:solidFill>
                  <a:srgbClr val="000000"/>
                </a:solidFill>
                <a:latin typeface="WVWIJU+Cambria Math"/>
                <a:cs typeface="WVWIJU+Cambria Math"/>
              </a:rPr>
              <a:t>/푠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4220835"/>
            <a:ext cx="63011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Due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high value of </a:t>
            </a:r>
            <a:r>
              <a:rPr sz="1400" spc="37">
                <a:solidFill>
                  <a:srgbClr val="000000"/>
                </a:solidFill>
                <a:latin typeface="WVWIJU+Cambria Math"/>
                <a:cs typeface="WVWIJU+Cambria Math"/>
              </a:rPr>
              <a:t>푄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can regard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high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‐푄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 Hence,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400810" y="4565259"/>
            <a:ext cx="3837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퐵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700895"/>
            <a:ext cx="406362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682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64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ꢍ</a:t>
            </a:r>
            <a:r>
              <a:rPr sz="1400" spc="134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2ꢅ000</a:t>
            </a:r>
            <a:r>
              <a:rPr sz="1400" spc="-17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ꢍ 7.8ꢆ2</a:t>
            </a:r>
            <a:r>
              <a:rPr sz="1400" spc="6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2ꢎ992푟푎푑/푠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5987" y="47867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08252" y="478670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11477" y="481976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03858" y="5121519"/>
            <a:ext cx="3837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퐵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5257155"/>
            <a:ext cx="40671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717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632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+</a:t>
            </a:r>
            <a:r>
              <a:rPr sz="1400" spc="135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2ꢅ000 + 7.8ꢆ2</a:t>
            </a:r>
            <a:r>
              <a:rPr sz="1400" spc="6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2ꢅ008푟푎푑/푠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70559" y="53429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ꢁ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12824" y="534296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14525" y="537602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5700639"/>
            <a:ext cx="400252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500" spc="44" baseline="-20571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푌</a:t>
            </a:r>
            <a:r>
              <a:rPr sz="1400" spc="108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ꢆ/푅</a:t>
            </a:r>
            <a:r>
              <a:rPr sz="1400" spc="8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푍</a:t>
            </a:r>
            <a:r>
              <a:rPr sz="1400" spc="11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WVWIJU+Cambria Math"/>
                <a:cs typeface="WVWIJU+Cambria Math"/>
              </a:rPr>
              <a:t>8푘훺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63700" y="6041212"/>
            <a:ext cx="955308" cy="78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ꢆ0/ꢍ90</a:t>
            </a:r>
            <a:r>
              <a:rPr sz="1500" baseline="36857">
                <a:solidFill>
                  <a:srgbClr val="000000"/>
                </a:solidFill>
                <a:latin typeface="WVWIJU+Cambria Math"/>
                <a:cs typeface="WVWIJU+Cambria Math"/>
              </a:rPr>
              <a:t>표</a:t>
            </a:r>
          </a:p>
          <a:p>
            <a:pPr marL="152349" marR="0">
              <a:lnSpc>
                <a:spcPts val="1645"/>
              </a:lnSpc>
              <a:spcBef>
                <a:spcPts val="67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8000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14704" y="6091037"/>
            <a:ext cx="378229" cy="73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푉</a:t>
            </a:r>
          </a:p>
          <a:p>
            <a:pPr marL="3047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푍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6226673"/>
            <a:ext cx="59223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WVWIJU+Cambria Math"/>
                <a:cs typeface="WVWIJU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WVWIJU+Cambria Math"/>
                <a:cs typeface="WVWIJU+Cambria Math"/>
              </a:rPr>
              <a:t>표</a:t>
            </a:r>
            <a:r>
              <a:rPr sz="1500" spc="150" baseline="-2057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80820" y="622667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011933" y="6210376"/>
            <a:ext cx="163273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 ∙ 2ꢅ/ꢍ90</a:t>
            </a:r>
            <a:r>
              <a:rPr sz="1500" spc="82" baseline="36857">
                <a:solidFill>
                  <a:srgbClr val="000000"/>
                </a:solidFill>
                <a:latin typeface="WVWIJU+Cambria Math"/>
                <a:cs typeface="WVWIJU+Cambria Math"/>
              </a:rPr>
              <a:t>표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푚퐴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6670157"/>
            <a:ext cx="7433490" cy="74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entire current flows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푅</a:t>
            </a:r>
            <a:r>
              <a:rPr sz="1400" spc="83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resonance,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average power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  <a:r>
              <a:rPr sz="1500" spc="77" baseline="-2057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87272" y="725384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701038" y="725384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7373189"/>
            <a:ext cx="4843658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푃</a:t>
            </a:r>
            <a:r>
              <a:rPr sz="1400" spc="12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108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|퐼</a:t>
            </a:r>
            <a:r>
              <a:rPr sz="1400" spc="27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|</a:t>
            </a:r>
            <a:r>
              <a:rPr sz="1500" spc="56" baseline="36856">
                <a:solidFill>
                  <a:srgbClr val="000000"/>
                </a:solidFill>
                <a:latin typeface="WVWIJU+Cambria Math"/>
                <a:cs typeface="WVWIJU+Cambria Math"/>
              </a:rPr>
              <a:t>ꢁ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1093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(ꢆ</a:t>
            </a:r>
            <a:r>
              <a:rPr sz="1400" spc="-1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∙ 2ꢅ × ꢆ0</a:t>
            </a:r>
            <a:r>
              <a:rPr sz="1500" spc="25" baseline="36856">
                <a:solidFill>
                  <a:srgbClr val="000000"/>
                </a:solidFill>
                <a:latin typeface="WVWIJU+Cambria Math"/>
                <a:cs typeface="WVWIJU+Cambria Math"/>
              </a:rPr>
              <a:t>ꢈꢇ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)</a:t>
            </a:r>
            <a:r>
              <a:rPr sz="1500" spc="56" baseline="36856">
                <a:solidFill>
                  <a:srgbClr val="000000"/>
                </a:solidFill>
                <a:latin typeface="WVWIJU+Cambria Math"/>
                <a:cs typeface="WVWIJU+Cambria Math"/>
              </a:rPr>
              <a:t>ꢁ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(8</a:t>
            </a:r>
            <a:r>
              <a:rPr sz="1400" spc="-2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×</a:t>
            </a:r>
            <a:r>
              <a:rPr sz="1400" spc="1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ꢆ0</a:t>
            </a:r>
            <a:r>
              <a:rPr sz="1500" spc="58" baseline="36856">
                <a:solidFill>
                  <a:srgbClr val="000000"/>
                </a:solidFill>
                <a:latin typeface="WVWIJU+Cambria Math"/>
                <a:cs typeface="WVWIJU+Cambria Math"/>
              </a:rPr>
              <a:t>ꢇ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ꢉ ∙ 2ꢅ푚푊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128064" y="7475297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표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887272" y="750884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701038" y="750884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214932" y="782612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VWIJU+Cambria Math"/>
                <a:cs typeface="WVWIJU+Cambria Math"/>
              </a:rPr>
              <a:t>ꢑ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25016" y="7850200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ꢏ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687322" y="7850200"/>
            <a:ext cx="41006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1ꢀꢀ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7906121"/>
            <a:ext cx="80102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푃</a:t>
            </a:r>
            <a:r>
              <a:rPr sz="1400" spc="108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187500" y="7899278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VWIJU+Cambria Math"/>
                <a:cs typeface="WVWIJU+Cambria Math"/>
              </a:rPr>
              <a:t>ꢐ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344422" y="790612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117089" y="7906121"/>
            <a:ext cx="11877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ꢉ ∙ 2ꢅ푚푊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129588" y="8045273"/>
            <a:ext cx="34682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ꢁꢒ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527302" y="8030342"/>
            <a:ext cx="725190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ꢁ×ꢄ×1ꢀ</a:t>
            </a:r>
            <a:r>
              <a:rPr sz="1200" baseline="30000">
                <a:solidFill>
                  <a:srgbClr val="000000"/>
                </a:solidFill>
                <a:latin typeface="WVWIJU+Cambria Math"/>
                <a:cs typeface="WVWIJU+Cambria Math"/>
              </a:rPr>
              <a:t>3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396363" y="831380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VWIJU+Cambria Math"/>
                <a:cs typeface="WVWIJU+Cambria Math"/>
              </a:rPr>
              <a:t>ꢑ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2306447" y="8338262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ꢏ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8394182"/>
            <a:ext cx="198359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103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29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푃</a:t>
            </a:r>
            <a:r>
              <a:rPr sz="1400" spc="12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368930" y="8387339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VWIJU+Cambria Math"/>
                <a:cs typeface="WVWIJU+Cambria Math"/>
              </a:rPr>
              <a:t>ꢐ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527426" y="8394182"/>
            <a:ext cx="1284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ꢓ ∙ ꢆ2ꢅ푚푊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292605" y="84799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591310" y="84799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ꢁ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2311019" y="8533334"/>
            <a:ext cx="34682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4ꢒ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41019" y="8826998"/>
            <a:ext cx="7456216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H.W.8:</a:t>
            </a:r>
            <a:r>
              <a:rPr sz="1400" b="1" spc="10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ꢆ00푘훺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WVWIJU+Cambria Math"/>
                <a:cs typeface="WVWIJU+Cambria Math"/>
              </a:rPr>
              <a:t>20푚퐻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 spc="17">
                <a:solidFill>
                  <a:srgbClr val="000000"/>
                </a:solidFill>
                <a:latin typeface="WVWIJU+Cambria Math"/>
                <a:cs typeface="WVWIJU+Cambria Math"/>
              </a:rPr>
              <a:t>ꢅ푛퐹.</a:t>
            </a:r>
            <a:r>
              <a:rPr sz="1400" spc="132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333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296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WVWIJU+Cambria Math"/>
                <a:cs typeface="WVWIJU+Cambria Math"/>
              </a:rPr>
              <a:t>휔</a:t>
            </a:r>
            <a:r>
              <a:rPr sz="1400" spc="330">
                <a:solidFill>
                  <a:srgbClr val="000000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spc="37">
                <a:solidFill>
                  <a:srgbClr val="000000"/>
                </a:solidFill>
                <a:latin typeface="WVWIJU+Cambria Math"/>
                <a:cs typeface="WVWIJU+Cambria Math"/>
              </a:rPr>
              <a:t>푄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B.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670559" y="91215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ꢀ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964996" y="91215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1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265224" y="912159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VWIJU+Cambria Math"/>
                <a:cs typeface="WVWIJU+Cambria Math"/>
              </a:rPr>
              <a:t>ꢁ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41019" y="9253667"/>
            <a:ext cx="53922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100 </a:t>
            </a:r>
            <a:r>
              <a:rPr sz="1400">
                <a:solidFill>
                  <a:srgbClr val="ED008D"/>
                </a:solidFill>
                <a:latin typeface="WVWIJU+Cambria Math"/>
                <a:cs typeface="WVWIJU+Cambria Math"/>
              </a:rPr>
              <a:t>풌풓풂풅/풔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ED008D"/>
                </a:solidFill>
                <a:latin typeface="WVWIJU+Cambria Math"/>
                <a:cs typeface="WVWIJU+Cambria Math"/>
              </a:rPr>
              <a:t>ퟗퟗ풌풓풂풅/풔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ED008D"/>
                </a:solidFill>
                <a:latin typeface="WVWIJU+Cambria Math"/>
                <a:cs typeface="WVWIJU+Cambria Math"/>
              </a:rPr>
              <a:t>ퟏퟎퟏ풌풓풂풅/풔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ED008D"/>
                </a:solidFill>
                <a:latin typeface="WVWIJU+Cambria Math"/>
                <a:cs typeface="WVWIJU+Cambria Math"/>
              </a:rPr>
              <a:t>ퟓퟎ.</a:t>
            </a:r>
            <a:r>
              <a:rPr sz="1400" spc="-81">
                <a:solidFill>
                  <a:srgbClr val="ED008D"/>
                </a:solidFill>
                <a:latin typeface="WVWIJU+Cambria Math"/>
                <a:cs typeface="WVWIJU+Cambria Math"/>
              </a:rPr>
              <a:t> </a:t>
            </a:r>
            <a:r>
              <a:rPr sz="1400">
                <a:solidFill>
                  <a:srgbClr val="ED008D"/>
                </a:solidFill>
                <a:latin typeface="WVWIJU+Cambria Math"/>
                <a:cs typeface="WVWIJU+Cambria Math"/>
              </a:rPr>
              <a:t>ퟐ풌풓풂풅/풔 ∙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92133"/>
            <a:ext cx="6195586" cy="8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</a:t>
            </a:r>
            <a:r>
              <a:rPr sz="1400" b="1" spc="10">
                <a:solidFill>
                  <a:srgbClr val="ED008D"/>
                </a:solidFill>
                <a:latin typeface="Times New Roman"/>
                <a:cs typeface="Times New Roman"/>
              </a:rPr>
              <a:t>9:</a:t>
            </a:r>
            <a:r>
              <a:rPr sz="1400" b="1" spc="33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resonant frequency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circuit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  <a:p>
            <a:pPr marL="0" marR="0">
              <a:lnSpc>
                <a:spcPts val="1554"/>
              </a:lnSpc>
              <a:spcBef>
                <a:spcPts val="8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input admittance 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8366" y="194207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69870" y="194207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077710"/>
            <a:ext cx="12947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푌</a:t>
            </a:r>
            <a:r>
              <a:rPr sz="1400" spc="120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푗휔0 ∙ 1 +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45817" y="2077710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+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09597" y="2197065"/>
            <a:ext cx="12771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10</a:t>
            </a:r>
            <a:r>
              <a:rPr sz="1400" spc="1347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2 + 푗휔2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94710" y="2411466"/>
            <a:ext cx="885482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2 −</a:t>
            </a:r>
            <a:r>
              <a:rPr sz="1400" spc="14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푗휔2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4 +</a:t>
            </a:r>
            <a:r>
              <a:rPr sz="1400" spc="14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IJLTKK+Cambria Math"/>
                <a:cs typeface="IJLTKK+Cambria Math"/>
              </a:rPr>
              <a:t>4휔</a:t>
            </a:r>
            <a:r>
              <a:rPr sz="1500" baseline="30000">
                <a:solidFill>
                  <a:srgbClr val="000000"/>
                </a:solidFill>
                <a:latin typeface="IJLTKK+Cambria Math"/>
                <a:cs typeface="IJLTKK+Cambria Math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55674" y="2547102"/>
            <a:ext cx="16667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0 ∙ 1 + 푗휔0 ∙ 1 +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995158"/>
            <a:ext cx="25270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resonance,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Im (푌)</a:t>
            </a:r>
            <a:r>
              <a:rPr sz="1400" spc="75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27658" y="3350717"/>
            <a:ext cx="573552" cy="543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1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IJLTKK+Cambria Math"/>
                <a:cs typeface="IJLTKK+Cambria Math"/>
              </a:rPr>
              <a:t>ꢀꢂ</a:t>
            </a:r>
            <a:r>
              <a:rPr sz="800">
                <a:solidFill>
                  <a:srgbClr val="000000"/>
                </a:solidFill>
                <a:latin typeface="IJLTKK+Cambria Math"/>
                <a:cs typeface="IJLTKK+Cambria Math"/>
              </a:rPr>
              <a:t>ꢃ</a:t>
            </a:r>
          </a:p>
          <a:p>
            <a:pPr marL="0" marR="0">
              <a:lnSpc>
                <a:spcPts val="1167"/>
              </a:lnSpc>
              <a:spcBef>
                <a:spcPts val="159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JLTKK+Cambria Math"/>
                <a:cs typeface="IJLTKK+Cambria Math"/>
              </a:rPr>
              <a:t>ꢄꢅꢄꢂ</a:t>
            </a:r>
            <a:r>
              <a:rPr sz="1200" baseline="-26400">
                <a:solidFill>
                  <a:srgbClr val="000000"/>
                </a:solidFill>
                <a:latin typeface="IJLTKK+Cambria Math"/>
                <a:cs typeface="IJLTKK+Cambria Math"/>
              </a:rPr>
              <a:t>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5216" y="3406638"/>
            <a:ext cx="970189" cy="501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휔</a:t>
            </a:r>
            <a:r>
              <a:rPr sz="1500" spc="60" baseline="-20785">
                <a:solidFill>
                  <a:srgbClr val="000000"/>
                </a:solidFill>
                <a:latin typeface="IJLTKK+Cambria Math"/>
                <a:cs typeface="IJLTKK+Cambria Math"/>
              </a:rPr>
              <a:t>ꢁ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0 ∙ 1 −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87905" y="3406638"/>
            <a:ext cx="1815531" cy="501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0</a:t>
            </a:r>
            <a:r>
              <a:rPr sz="1400" spc="44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⇒</a:t>
            </a:r>
            <a:r>
              <a:rPr sz="1400" spc="55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휔</a:t>
            </a:r>
            <a:r>
              <a:rPr sz="1500" baseline="-20785">
                <a:solidFill>
                  <a:srgbClr val="000000"/>
                </a:solidFill>
                <a:latin typeface="IJLTKK+Cambria Math"/>
                <a:cs typeface="IJLTKK+Cambria Math"/>
              </a:rPr>
              <a:t>ꢁ</a:t>
            </a:r>
            <a:r>
              <a:rPr sz="1500" spc="110" baseline="-20785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2</a:t>
            </a:r>
            <a:r>
              <a:rPr sz="1400" spc="33">
                <a:solidFill>
                  <a:srgbClr val="000000"/>
                </a:solidFill>
                <a:latin typeface="IJLTKK+Cambria Math"/>
                <a:cs typeface="IJLTK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 </a:t>
            </a:r>
            <a:r>
              <a:rPr sz="1400">
                <a:solidFill>
                  <a:srgbClr val="000000"/>
                </a:solidFill>
                <a:latin typeface="IJLTKK+Cambria Math"/>
                <a:cs typeface="IJLTKK+Cambria Math"/>
              </a:rPr>
              <a:t>/푠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72082" y="352209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IJLTKK+Cambria Math"/>
                <a:cs typeface="IJLTKK+Cambria Math"/>
              </a:rPr>
              <a:t>ꢆ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086590"/>
            <a:ext cx="5693212" cy="679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H.W.9: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resonant frequency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circuit in Fig.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  <a:p>
            <a:pPr marL="0" marR="0">
              <a:lnSpc>
                <a:spcPts val="1554"/>
              </a:lnSpc>
              <a:spcBef>
                <a:spcPts val="8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100</a:t>
            </a:r>
            <a:r>
              <a:rPr sz="1400" b="1" spc="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rad/s.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3875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7214" y="870705"/>
            <a:ext cx="116157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10561"/>
            <a:ext cx="997360" cy="49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FF0000"/>
                </a:solidFill>
                <a:latin typeface="RUVWPF+Harlow Solid Italic,Italic"/>
                <a:cs typeface="RUVWPF+Harlow Solid Italic,Italic"/>
              </a:rPr>
              <a:t>Lecture ()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53335" y="1342420"/>
            <a:ext cx="2824388" cy="102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6"/>
              </a:lnSpc>
              <a:spcBef>
                <a:spcPct val="0"/>
              </a:spcBef>
              <a:spcAft>
                <a:spcPct val="0"/>
              </a:spcAft>
            </a:pPr>
            <a:r>
              <a:rPr sz="30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Frequency</a:t>
            </a:r>
            <a:r>
              <a:rPr sz="3000" strike="sngStrike" spc="14">
                <a:solidFill>
                  <a:srgbClr val="FF0000"/>
                </a:solidFill>
                <a:latin typeface="Edwardian Script ITC"/>
                <a:cs typeface="Edwardian Script ITC"/>
              </a:rPr>
              <a:t> </a:t>
            </a:r>
            <a:r>
              <a:rPr sz="30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Response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36671" y="1922769"/>
            <a:ext cx="1308437" cy="72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4"/>
              </a:lnSpc>
              <a:spcBef>
                <a:spcPct val="0"/>
              </a:spcBef>
              <a:spcAft>
                <a:spcPct val="0"/>
              </a:spcAft>
            </a:pPr>
            <a:r>
              <a:rPr sz="2200" u="sng">
                <a:solidFill>
                  <a:srgbClr val="FF0000"/>
                </a:solidFill>
                <a:latin typeface="Monotype Corsiva"/>
                <a:cs typeface="Monotype Corsiva"/>
              </a:rPr>
              <a:t>Problems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33025"/>
            <a:ext cx="5068227" cy="460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H.W.(1):</a:t>
            </a:r>
            <a:r>
              <a:rPr sz="1400" b="1" spc="3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shown in Fig., find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=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/V</a:t>
            </a: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i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58594" y="2910281"/>
            <a:ext cx="489506" cy="5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FF0000"/>
                </a:solidFill>
                <a:latin typeface="TGSASD+Cambria Math"/>
                <a:cs typeface="TGSASD+Cambria Math"/>
              </a:rPr>
              <a:t>푽</a:t>
            </a:r>
            <a:r>
              <a:rPr sz="800" spc="49">
                <a:solidFill>
                  <a:srgbClr val="FF0000"/>
                </a:solidFill>
                <a:latin typeface="TGSASD+Cambria Math"/>
                <a:cs typeface="TGSASD+Cambria Math"/>
              </a:rPr>
              <a:t>ퟎ</a:t>
            </a:r>
            <a:r>
              <a:rPr sz="1500" baseline="25499">
                <a:solidFill>
                  <a:srgbClr val="FF0000"/>
                </a:solidFill>
                <a:latin typeface="TGSASD+Cambria Math"/>
                <a:cs typeface="TGSASD+Cambria Math"/>
              </a:rPr>
              <a:t>(풔)</a:t>
            </a:r>
          </a:p>
          <a:p>
            <a:pPr marL="12191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푽</a:t>
            </a:r>
            <a:r>
              <a:rPr sz="1200" spc="38" baseline="-20400">
                <a:solidFill>
                  <a:srgbClr val="FF0000"/>
                </a:solidFill>
                <a:latin typeface="TGSASD+Cambria Math"/>
                <a:cs typeface="TGSASD+Cambria Math"/>
              </a:rPr>
              <a:t>풊</a:t>
            </a: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(풔)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42310" y="2910281"/>
            <a:ext cx="3301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ퟓ풔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960106"/>
            <a:ext cx="1556878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TGSASD+Cambria Math"/>
                <a:cs typeface="TGSASD+Cambria Math"/>
              </a:rPr>
              <a:t>퐇(풔)</a:t>
            </a:r>
            <a:r>
              <a:rPr sz="1400" spc="54">
                <a:solidFill>
                  <a:srgbClr val="FF0000"/>
                </a:solidFill>
                <a:latin typeface="TGSASD+Cambria Math"/>
                <a:cs typeface="TGSASD+Cambria Math"/>
              </a:rPr>
              <a:t> </a:t>
            </a:r>
            <a:r>
              <a:rPr sz="1400">
                <a:solidFill>
                  <a:srgbClr val="FF0000"/>
                </a:solidFill>
                <a:latin typeface="TGSASD+Cambria Math"/>
                <a:cs typeface="TGSASD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26258" y="296620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TGSASD+Cambria Math"/>
                <a:cs typeface="TGSASD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17214" y="2976737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547239" y="3090423"/>
            <a:ext cx="721836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풔</a:t>
            </a:r>
            <a:r>
              <a:rPr sz="1200" spc="49" baseline="30000">
                <a:solidFill>
                  <a:srgbClr val="FF0000"/>
                </a:solidFill>
                <a:latin typeface="TGSASD+Cambria Math"/>
                <a:cs typeface="TGSASD+Cambria Math"/>
              </a:rPr>
              <a:t>ퟐ</a:t>
            </a: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+ퟖ풔+ퟓ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368405"/>
            <a:ext cx="5061216" cy="460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Fig.,find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=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)/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s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25066" y="3767151"/>
            <a:ext cx="484553" cy="5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499">
                <a:solidFill>
                  <a:srgbClr val="FF0000"/>
                </a:solidFill>
                <a:latin typeface="TGSASD+Cambria Math"/>
                <a:cs typeface="TGSASD+Cambria Math"/>
              </a:rPr>
              <a:t>푰</a:t>
            </a:r>
            <a:r>
              <a:rPr sz="800">
                <a:solidFill>
                  <a:srgbClr val="FF0000"/>
                </a:solidFill>
                <a:latin typeface="TGSASD+Cambria Math"/>
                <a:cs typeface="TGSASD+Cambria Math"/>
              </a:rPr>
              <a:t>ퟎ</a:t>
            </a:r>
            <a:r>
              <a:rPr sz="800" spc="52">
                <a:solidFill>
                  <a:srgbClr val="FF0000"/>
                </a:solidFill>
                <a:latin typeface="TGSASD+Cambria Math"/>
                <a:cs typeface="TGSASD+Cambria Math"/>
              </a:rPr>
              <a:t> </a:t>
            </a:r>
            <a:r>
              <a:rPr sz="1500" baseline="25499">
                <a:solidFill>
                  <a:srgbClr val="FF0000"/>
                </a:solidFill>
                <a:latin typeface="TGSASD+Cambria Math"/>
                <a:cs typeface="TGSASD+Cambria Math"/>
              </a:rPr>
              <a:t>(풔)</a:t>
            </a:r>
          </a:p>
          <a:p>
            <a:pPr marL="16763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푰</a:t>
            </a:r>
            <a:r>
              <a:rPr sz="1200" spc="41" baseline="-20399">
                <a:solidFill>
                  <a:srgbClr val="FF0000"/>
                </a:solidFill>
                <a:latin typeface="TGSASD+Cambria Math"/>
                <a:cs typeface="TGSASD+Cambria Math"/>
              </a:rPr>
              <a:t>풔</a:t>
            </a: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(풔)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42310" y="3767151"/>
            <a:ext cx="2539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풔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816975"/>
            <a:ext cx="1562974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>
                <a:solidFill>
                  <a:srgbClr val="FF0000"/>
                </a:solidFill>
                <a:latin typeface="TGSASD+Cambria Math"/>
                <a:cs typeface="TGSASD+Cambria Math"/>
              </a:rPr>
              <a:t>퐇(풔)</a:t>
            </a:r>
            <a:r>
              <a:rPr sz="1400" spc="66">
                <a:solidFill>
                  <a:srgbClr val="FF0000"/>
                </a:solidFill>
                <a:latin typeface="TGSASD+Cambria Math"/>
                <a:cs typeface="TGSASD+Cambria Math"/>
              </a:rPr>
              <a:t> </a:t>
            </a:r>
            <a:r>
              <a:rPr sz="1400">
                <a:solidFill>
                  <a:srgbClr val="FF0000"/>
                </a:solidFill>
                <a:latin typeface="TGSASD+Cambria Math"/>
                <a:cs typeface="TGSASD+Cambria Math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88158" y="382307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TGSASD+Cambria Math"/>
                <a:cs typeface="TGSASD+Cambria Math"/>
              </a:rPr>
              <a:t>=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039491" y="3833606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09139" y="3947292"/>
            <a:ext cx="720312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풔</a:t>
            </a:r>
            <a:r>
              <a:rPr sz="1200" spc="37" baseline="30000">
                <a:solidFill>
                  <a:srgbClr val="FF0000"/>
                </a:solidFill>
                <a:latin typeface="TGSASD+Cambria Math"/>
                <a:cs typeface="TGSASD+Cambria Math"/>
              </a:rPr>
              <a:t>ퟐ</a:t>
            </a:r>
            <a:r>
              <a:rPr sz="1000">
                <a:solidFill>
                  <a:srgbClr val="FF0000"/>
                </a:solidFill>
                <a:latin typeface="TGSASD+Cambria Math"/>
                <a:cs typeface="TGSASD+Cambria Math"/>
              </a:rPr>
              <a:t>+ퟑ풔+ퟏ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95877" y="4253306"/>
            <a:ext cx="42066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1">
                <a:solidFill>
                  <a:srgbClr val="000000"/>
                </a:solidFill>
                <a:latin typeface="TGSASD+Cambria Math"/>
                <a:cs typeface="TGSASD+Cambria Math"/>
              </a:rPr>
              <a:t>ꢀ+1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303131"/>
            <a:ext cx="380838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 the Bode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for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3">
                <a:solidFill>
                  <a:srgbClr val="000000"/>
                </a:solidFill>
                <a:latin typeface="TGSASD+Cambria Math"/>
                <a:cs typeface="TGSASD+Cambria Math"/>
              </a:rPr>
              <a:t>퐺(푠)</a:t>
            </a:r>
            <a:r>
              <a:rPr sz="1400" spc="40">
                <a:solidFill>
                  <a:srgbClr val="000000"/>
                </a:solidFill>
                <a:latin typeface="TGSASD+Cambria Math"/>
                <a:cs typeface="TGSASD+Cambria Math"/>
              </a:rPr>
              <a:t> </a:t>
            </a:r>
            <a:r>
              <a:rPr sz="1400">
                <a:solidFill>
                  <a:srgbClr val="000000"/>
                </a:solidFill>
                <a:latin typeface="TGSASD+Cambria Math"/>
                <a:cs typeface="TGSASD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940428" y="4433448"/>
            <a:ext cx="730679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1">
                <a:solidFill>
                  <a:srgbClr val="000000"/>
                </a:solidFill>
                <a:latin typeface="TGSASD+Cambria Math"/>
                <a:cs typeface="TGSASD+Cambria Math"/>
              </a:rPr>
              <a:t>ꢀ</a:t>
            </a:r>
            <a:r>
              <a:rPr sz="1200" spc="51" baseline="30000">
                <a:solidFill>
                  <a:srgbClr val="000000"/>
                </a:solidFill>
                <a:latin typeface="TGSASD+Cambria Math"/>
                <a:cs typeface="TGSASD+Cambria Math"/>
              </a:rPr>
              <a:t>2</a:t>
            </a:r>
            <a:r>
              <a:rPr sz="1000">
                <a:solidFill>
                  <a:srgbClr val="000000"/>
                </a:solidFill>
                <a:latin typeface="TGSASD+Cambria Math"/>
                <a:cs typeface="TGSASD+Cambria Math"/>
              </a:rPr>
              <a:t>(ꢀ+10)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4604750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54728" y="7098869"/>
            <a:ext cx="773351" cy="343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GSASD+Cambria Math"/>
                <a:cs typeface="TGSASD+Cambria Math"/>
              </a:rPr>
              <a:t>50(ꢁꢂ+1)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7153264"/>
            <a:ext cx="3597779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 the Bode plots for </a:t>
            </a:r>
            <a:r>
              <a:rPr sz="1400" spc="28">
                <a:solidFill>
                  <a:srgbClr val="000000"/>
                </a:solidFill>
                <a:latin typeface="TGSASD+Cambria Math"/>
                <a:cs typeface="TGSASD+Cambria Math"/>
              </a:rPr>
              <a:t>퐺(푗휔)</a:t>
            </a:r>
            <a:r>
              <a:rPr sz="1400" spc="41">
                <a:solidFill>
                  <a:srgbClr val="000000"/>
                </a:solidFill>
                <a:latin typeface="TGSASD+Cambria Math"/>
                <a:cs typeface="TGSASD+Cambria Math"/>
              </a:rPr>
              <a:t> </a:t>
            </a:r>
            <a:r>
              <a:rPr sz="1400">
                <a:solidFill>
                  <a:srgbClr val="000000"/>
                </a:solidFill>
                <a:latin typeface="TGSASD+Cambria Math"/>
                <a:cs typeface="TGSASD+Cambria Math"/>
              </a:rPr>
              <a:t>=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57548" y="7283582"/>
            <a:ext cx="1369235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GSASD+Cambria Math"/>
                <a:cs typeface="TGSASD+Cambria Math"/>
              </a:rPr>
              <a:t>ꢁꢂ(−ꢂ</a:t>
            </a:r>
            <a:r>
              <a:rPr sz="1200" spc="51" baseline="30000">
                <a:solidFill>
                  <a:srgbClr val="000000"/>
                </a:solidFill>
                <a:latin typeface="TGSASD+Cambria Math"/>
                <a:cs typeface="TGSASD+Cambria Math"/>
              </a:rPr>
              <a:t>2</a:t>
            </a:r>
            <a:r>
              <a:rPr sz="1000">
                <a:solidFill>
                  <a:srgbClr val="000000"/>
                </a:solidFill>
                <a:latin typeface="TGSASD+Cambria Math"/>
                <a:cs typeface="TGSASD+Cambria Math"/>
              </a:rPr>
              <a:t>+10ꢁꢂ+ꢃ5)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7454884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0"/>
            <a:ext cx="6952488" cy="10377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7214" y="870705"/>
            <a:ext cx="116157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71492" y="1342086"/>
            <a:ext cx="672767" cy="343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40(ꢀ+1)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396482"/>
            <a:ext cx="380838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 the Bode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for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3">
                <a:solidFill>
                  <a:srgbClr val="000000"/>
                </a:solidFill>
                <a:latin typeface="LKLVLN+Cambria Math"/>
                <a:cs typeface="LKLVLN+Cambria Math"/>
              </a:rPr>
              <a:t>퐺(푠)</a:t>
            </a:r>
            <a:r>
              <a:rPr sz="1400" spc="40">
                <a:solidFill>
                  <a:srgbClr val="000000"/>
                </a:solidFill>
                <a:latin typeface="LKLVLN+Cambria Math"/>
                <a:cs typeface="LKLVLN+Cambria Math"/>
              </a:rPr>
              <a:t> </a:t>
            </a:r>
            <a:r>
              <a:rPr sz="1400">
                <a:solidFill>
                  <a:srgbClr val="000000"/>
                </a:solidFill>
                <a:latin typeface="LKLVLN+Cambria Math"/>
                <a:cs typeface="LKLVLN+Cambria Math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40428" y="1541729"/>
            <a:ext cx="9348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(ꢀ+2)(ꢀ+10)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698101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36669" y="3918026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967851"/>
            <a:ext cx="3808383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 the Bode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for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3">
                <a:solidFill>
                  <a:srgbClr val="000000"/>
                </a:solidFill>
                <a:latin typeface="LKLVLN+Cambria Math"/>
                <a:cs typeface="LKLVLN+Cambria Math"/>
              </a:rPr>
              <a:t>퐺(푠)</a:t>
            </a:r>
            <a:r>
              <a:rPr sz="1400" spc="40">
                <a:solidFill>
                  <a:srgbClr val="000000"/>
                </a:solidFill>
                <a:latin typeface="LKLVLN+Cambria Math"/>
                <a:cs typeface="LKLVLN+Cambria Math"/>
              </a:rPr>
              <a:t> </a:t>
            </a:r>
            <a:r>
              <a:rPr sz="1400">
                <a:solidFill>
                  <a:srgbClr val="000000"/>
                </a:solidFill>
                <a:latin typeface="LKLVLN+Cambria Math"/>
                <a:cs typeface="LKLVLN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40428" y="4098168"/>
            <a:ext cx="1047671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(ꢀ+2)</a:t>
            </a:r>
            <a:r>
              <a:rPr sz="1200" spc="51" baseline="26400">
                <a:solidFill>
                  <a:srgbClr val="000000"/>
                </a:solidFill>
                <a:latin typeface="LKLVLN+Cambria Math"/>
                <a:cs typeface="LKLVLN+Cambria Math"/>
              </a:rPr>
              <a:t>ꢁ</a:t>
            </a: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+ (ꢀ+1)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4267946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98569" y="6016828"/>
            <a:ext cx="66362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ꢀ(ꢀ+20)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066653"/>
            <a:ext cx="3808383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H.W.(7):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 the Bode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for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3">
                <a:solidFill>
                  <a:srgbClr val="000000"/>
                </a:solidFill>
                <a:latin typeface="LKLVLN+Cambria Math"/>
                <a:cs typeface="LKLVLN+Cambria Math"/>
              </a:rPr>
              <a:t>퐺(푠)</a:t>
            </a:r>
            <a:r>
              <a:rPr sz="1400" spc="40">
                <a:solidFill>
                  <a:srgbClr val="000000"/>
                </a:solidFill>
                <a:latin typeface="LKLVLN+Cambria Math"/>
                <a:cs typeface="LKLVLN+Cambria Math"/>
              </a:rPr>
              <a:t> </a:t>
            </a:r>
            <a:r>
              <a:rPr sz="1400">
                <a:solidFill>
                  <a:srgbClr val="000000"/>
                </a:solidFill>
                <a:latin typeface="LKLVLN+Cambria Math"/>
                <a:cs typeface="LKLVLN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40428" y="6196970"/>
            <a:ext cx="1379903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(ꢀ+1)(ꢀ</a:t>
            </a:r>
            <a:r>
              <a:rPr sz="1200" spc="40" baseline="30000">
                <a:solidFill>
                  <a:srgbClr val="000000"/>
                </a:solidFill>
                <a:latin typeface="LKLVLN+Cambria Math"/>
                <a:cs typeface="LKLVLN+Cambria Math"/>
              </a:rPr>
              <a:t>ꢁ</a:t>
            </a:r>
            <a:r>
              <a:rPr sz="1000">
                <a:solidFill>
                  <a:srgbClr val="000000"/>
                </a:solidFill>
                <a:latin typeface="LKLVLN+Cambria Math"/>
                <a:cs typeface="LKLVLN+Cambria Math"/>
              </a:rPr>
              <a:t>+60ꢀ+400)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6368272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641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2019-10-29T09:59:51Z</dcterms:modified>
</cp:coreProperties>
</file>